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57" r:id="rId3"/>
    <p:sldId id="273" r:id="rId4"/>
    <p:sldId id="259" r:id="rId5"/>
    <p:sldId id="260" r:id="rId6"/>
    <p:sldId id="264" r:id="rId7"/>
    <p:sldId id="265" r:id="rId8"/>
    <p:sldId id="266" r:id="rId9"/>
    <p:sldId id="271" r:id="rId10"/>
    <p:sldId id="268" r:id="rId11"/>
    <p:sldId id="270" r:id="rId1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9719" autoAdjust="0"/>
  </p:normalViewPr>
  <p:slideViewPr>
    <p:cSldViewPr>
      <p:cViewPr>
        <p:scale>
          <a:sx n="102" d="100"/>
          <a:sy n="102" d="100"/>
        </p:scale>
        <p:origin x="-234" y="-252"/>
      </p:cViewPr>
      <p:guideLst>
        <p:guide orient="horz" pos="2160"/>
        <p:guide pos="2880"/>
      </p:guideLst>
    </p:cSldViewPr>
  </p:slideViewPr>
  <p:notesTextViewPr>
    <p:cViewPr>
      <p:scale>
        <a:sx n="1" d="1"/>
        <a:sy n="1" d="1"/>
      </p:scale>
      <p:origin x="0" y="0"/>
    </p:cViewPr>
  </p:notesTextViewPr>
  <p:notesViewPr>
    <p:cSldViewPr>
      <p:cViewPr varScale="1">
        <p:scale>
          <a:sx n="78" d="100"/>
          <a:sy n="78" d="100"/>
        </p:scale>
        <p:origin x="-1980"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Jmontalvo\Desktop\Survey%20Results%20Final.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montalvo\Desktop\Survey%20Results%20Final.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Jmontalvo\Desktop\Survey%20Results%20Final.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Jmontalvo\Desktop\Survey%20Results%20Fina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333333"/>
                </a:solidFill>
                <a:latin typeface="Microsoft Sans Serif"/>
                <a:ea typeface="Microsoft Sans Serif"/>
                <a:cs typeface="Microsoft Sans Serif"/>
              </a:defRPr>
            </a:pPr>
            <a:r>
              <a:rPr lang="en-US" dirty="0"/>
              <a:t>How many employees work in your establishment?</a:t>
            </a:r>
          </a:p>
        </c:rich>
      </c:tx>
      <c:layout>
        <c:manualLayout>
          <c:xMode val="edge"/>
          <c:yMode val="edge"/>
          <c:x val="1.781829902841094E-2"/>
          <c:y val="2.7357517810273718E-2"/>
        </c:manualLayout>
      </c:layout>
      <c:overlay val="0"/>
      <c:spPr>
        <a:noFill/>
        <a:ln w="25400">
          <a:noFill/>
        </a:ln>
      </c:spPr>
    </c:title>
    <c:autoTitleDeleted val="0"/>
    <c:plotArea>
      <c:layout>
        <c:manualLayout>
          <c:layoutTarget val="inner"/>
          <c:xMode val="edge"/>
          <c:yMode val="edge"/>
          <c:x val="0.23611151141952755"/>
          <c:y val="0.20000028722467719"/>
          <c:w val="0.41840348714783926"/>
          <c:h val="0.70882454736981182"/>
        </c:manualLayout>
      </c:layout>
      <c:pieChart>
        <c:varyColors val="1"/>
        <c:ser>
          <c:idx val="0"/>
          <c:order val="0"/>
          <c:spPr>
            <a:solidFill>
              <a:srgbClr val="9999FF"/>
            </a:solidFill>
            <a:ln w="12700">
              <a:solidFill>
                <a:srgbClr val="333333"/>
              </a:solidFill>
              <a:prstDash val="solid"/>
            </a:ln>
          </c:spPr>
          <c:dPt>
            <c:idx val="0"/>
            <c:bubble3D val="0"/>
          </c:dPt>
          <c:dPt>
            <c:idx val="1"/>
            <c:bubble3D val="0"/>
            <c:spPr>
              <a:solidFill>
                <a:srgbClr val="993366"/>
              </a:solidFill>
              <a:ln w="12700">
                <a:solidFill>
                  <a:srgbClr val="333333"/>
                </a:solidFill>
                <a:prstDash val="solid"/>
              </a:ln>
            </c:spPr>
          </c:dPt>
          <c:dPt>
            <c:idx val="2"/>
            <c:bubble3D val="0"/>
            <c:spPr>
              <a:solidFill>
                <a:srgbClr val="FFFFCC"/>
              </a:solidFill>
              <a:ln w="12700">
                <a:solidFill>
                  <a:srgbClr val="333333"/>
                </a:solidFill>
                <a:prstDash val="solid"/>
              </a:ln>
            </c:spPr>
          </c:dPt>
          <c:dPt>
            <c:idx val="3"/>
            <c:bubble3D val="0"/>
            <c:spPr>
              <a:solidFill>
                <a:srgbClr val="CCFFFF"/>
              </a:solidFill>
              <a:ln w="12700">
                <a:solidFill>
                  <a:srgbClr val="333333"/>
                </a:solidFill>
                <a:prstDash val="solid"/>
              </a:ln>
            </c:spPr>
          </c:dPt>
          <c:dPt>
            <c:idx val="4"/>
            <c:bubble3D val="0"/>
            <c:spPr>
              <a:solidFill>
                <a:srgbClr val="660066"/>
              </a:solidFill>
              <a:ln w="12700">
                <a:solidFill>
                  <a:srgbClr val="333333"/>
                </a:solidFill>
                <a:prstDash val="solid"/>
              </a:ln>
            </c:spPr>
          </c:dPt>
          <c:dLbls>
            <c:dLbl>
              <c:idx val="0"/>
              <c:layout>
                <c:manualLayout>
                  <c:x val="1.8590044665469447E-2"/>
                  <c:y val="-2.3600799900012497E-2"/>
                </c:manualLayout>
              </c:layout>
              <c:showLegendKey val="0"/>
              <c:showVal val="1"/>
              <c:showCatName val="0"/>
              <c:showSerName val="0"/>
              <c:showPercent val="0"/>
              <c:showBubbleSize val="0"/>
            </c:dLbl>
            <c:dLbl>
              <c:idx val="1"/>
              <c:layout>
                <c:manualLayout>
                  <c:x val="-1.9503269328176084E-2"/>
                  <c:y val="6.0567741532308463E-2"/>
                </c:manualLayout>
              </c:layout>
              <c:showLegendKey val="0"/>
              <c:showVal val="1"/>
              <c:showCatName val="0"/>
              <c:showSerName val="0"/>
              <c:showPercent val="0"/>
              <c:showBubbleSize val="0"/>
            </c:dLbl>
            <c:dLbl>
              <c:idx val="2"/>
              <c:layout>
                <c:manualLayout>
                  <c:x val="-1.1875489248054519E-3"/>
                  <c:y val="2.951506061742282E-2"/>
                </c:manualLayout>
              </c:layout>
              <c:showLegendKey val="0"/>
              <c:showVal val="1"/>
              <c:showCatName val="0"/>
              <c:showSerName val="0"/>
              <c:showPercent val="0"/>
              <c:showBubbleSize val="0"/>
            </c:dLbl>
            <c:dLbl>
              <c:idx val="3"/>
              <c:layout>
                <c:manualLayout>
                  <c:x val="-1.5129506837961045E-2"/>
                  <c:y val="-3.483377077865267E-2"/>
                </c:manualLayout>
              </c:layout>
              <c:showLegendKey val="0"/>
              <c:showVal val="1"/>
              <c:showCatName val="0"/>
              <c:showSerName val="0"/>
              <c:showPercent val="0"/>
              <c:showBubbleSize val="0"/>
            </c:dLbl>
            <c:dLbl>
              <c:idx val="4"/>
              <c:layout>
                <c:manualLayout>
                  <c:x val="2.5992770640512013E-2"/>
                  <c:y val="-4.1119235095613049E-2"/>
                </c:manualLayout>
              </c:layout>
              <c:showLegendKey val="0"/>
              <c:showVal val="1"/>
              <c:showCatName val="0"/>
              <c:showSerName val="0"/>
              <c:showPercent val="0"/>
              <c:showBubbleSize val="0"/>
            </c:dLbl>
            <c:txPr>
              <a:bodyPr/>
              <a:lstStyle/>
              <a:p>
                <a:pPr>
                  <a:defRPr sz="1100" b="1"/>
                </a:pPr>
                <a:endParaRPr lang="en-US"/>
              </a:p>
            </c:txPr>
            <c:showLegendKey val="0"/>
            <c:showVal val="1"/>
            <c:showCatName val="0"/>
            <c:showSerName val="0"/>
            <c:showPercent val="0"/>
            <c:showBubbleSize val="0"/>
            <c:showLeaderLines val="1"/>
          </c:dLbls>
          <c:cat>
            <c:strRef>
              <c:f>'Question 5'!$A$4:$A$8</c:f>
              <c:strCache>
                <c:ptCount val="5"/>
                <c:pt idx="0">
                  <c:v>1 - 5</c:v>
                </c:pt>
                <c:pt idx="1">
                  <c:v>6 - 10</c:v>
                </c:pt>
                <c:pt idx="2">
                  <c:v>11 - 20</c:v>
                </c:pt>
                <c:pt idx="3">
                  <c:v>21 - 30</c:v>
                </c:pt>
                <c:pt idx="4">
                  <c:v>30+</c:v>
                </c:pt>
              </c:strCache>
            </c:strRef>
          </c:cat>
          <c:val>
            <c:numRef>
              <c:f>'Question 5'!$C$4:$C$8</c:f>
              <c:numCache>
                <c:formatCode>0.0%</c:formatCode>
                <c:ptCount val="5"/>
                <c:pt idx="0">
                  <c:v>0.248</c:v>
                </c:pt>
                <c:pt idx="1">
                  <c:v>0.183</c:v>
                </c:pt>
                <c:pt idx="2">
                  <c:v>0.16699999999999998</c:v>
                </c:pt>
                <c:pt idx="3">
                  <c:v>0.127</c:v>
                </c:pt>
                <c:pt idx="4">
                  <c:v>0.27500000000000002</c:v>
                </c:pt>
              </c:numCache>
            </c:numRef>
          </c:val>
        </c:ser>
        <c:dLbls>
          <c:showLegendKey val="0"/>
          <c:showVal val="0"/>
          <c:showCatName val="0"/>
          <c:showSerName val="0"/>
          <c:showPercent val="0"/>
          <c:showBubbleSize val="0"/>
          <c:showLeaderLines val="1"/>
        </c:dLbls>
        <c:firstSliceAng val="0"/>
      </c:pieChart>
      <c:spPr>
        <a:solidFill>
          <a:srgbClr val="EEEEEE"/>
        </a:solidFill>
        <a:ln w="25400">
          <a:noFill/>
        </a:ln>
      </c:spPr>
    </c:plotArea>
    <c:legend>
      <c:legendPos val="r"/>
      <c:layout>
        <c:manualLayout>
          <c:xMode val="edge"/>
          <c:yMode val="edge"/>
          <c:x val="0.76845904130404752"/>
          <c:y val="0.27400853018372706"/>
          <c:w val="0.19133789197402953"/>
          <c:h val="0.48934448818897636"/>
        </c:manualLayout>
      </c:layout>
      <c:overlay val="0"/>
      <c:spPr>
        <a:solidFill>
          <a:srgbClr val="FFFFFF"/>
        </a:solidFill>
        <a:ln w="3175">
          <a:solidFill>
            <a:srgbClr val="333333"/>
          </a:solidFill>
          <a:prstDash val="solid"/>
        </a:ln>
      </c:spPr>
      <c:txPr>
        <a:bodyPr/>
        <a:lstStyle/>
        <a:p>
          <a:pPr>
            <a:defRPr sz="845" b="0" i="0" u="none" strike="noStrike" baseline="0">
              <a:solidFill>
                <a:srgbClr val="333333"/>
              </a:solidFill>
              <a:latin typeface="Microsoft Sans Serif"/>
              <a:ea typeface="Microsoft Sans Serif"/>
              <a:cs typeface="Microsoft Sans Serif"/>
            </a:defRPr>
          </a:pPr>
          <a:endParaRPr lang="en-US"/>
        </a:p>
      </c:txPr>
    </c:legend>
    <c:plotVisOnly val="1"/>
    <c:dispBlanksAs val="zero"/>
    <c:showDLblsOverMax val="0"/>
  </c:chart>
  <c:spPr>
    <a:solidFill>
      <a:srgbClr val="EEEEEE"/>
    </a:solidFill>
    <a:ln w="3175">
      <a:solidFill>
        <a:srgbClr val="333333"/>
      </a:solidFill>
      <a:prstDash val="solid"/>
    </a:ln>
  </c:spPr>
  <c:txPr>
    <a:bodyPr/>
    <a:lstStyle/>
    <a:p>
      <a:pPr>
        <a:defRPr sz="1000" b="0" i="0" u="none" strike="noStrike" baseline="0">
          <a:solidFill>
            <a:srgbClr val="333333"/>
          </a:solidFill>
          <a:latin typeface="Microsoft Sans Serif"/>
          <a:ea typeface="Microsoft Sans Serif"/>
          <a:cs typeface="Microsoft Sans Serif"/>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000" b="1" i="0" u="none" strike="noStrike" baseline="0">
                <a:solidFill>
                  <a:srgbClr val="333333"/>
                </a:solidFill>
                <a:latin typeface="Microsoft Sans Serif"/>
                <a:ea typeface="Microsoft Sans Serif"/>
                <a:cs typeface="Microsoft Sans Serif"/>
              </a:defRPr>
            </a:pPr>
            <a:r>
              <a:rPr lang="en-US"/>
              <a:t>What type of establishment do you operate?</a:t>
            </a:r>
          </a:p>
        </c:rich>
      </c:tx>
      <c:layout>
        <c:manualLayout>
          <c:xMode val="edge"/>
          <c:yMode val="edge"/>
          <c:x val="1.9676311756258932E-2"/>
          <c:y val="2.7918963254593174E-2"/>
        </c:manualLayout>
      </c:layout>
      <c:overlay val="0"/>
      <c:spPr>
        <a:noFill/>
        <a:ln w="25400">
          <a:noFill/>
        </a:ln>
      </c:spPr>
    </c:title>
    <c:autoTitleDeleted val="0"/>
    <c:plotArea>
      <c:layout>
        <c:manualLayout>
          <c:layoutTarget val="inner"/>
          <c:xMode val="edge"/>
          <c:yMode val="edge"/>
          <c:x val="0.11805575570976377"/>
          <c:y val="0.19251336898395721"/>
          <c:w val="0.46701468067538904"/>
          <c:h val="0.71925133689839571"/>
        </c:manualLayout>
      </c:layout>
      <c:pieChart>
        <c:varyColors val="1"/>
        <c:ser>
          <c:idx val="0"/>
          <c:order val="0"/>
          <c:spPr>
            <a:solidFill>
              <a:srgbClr val="9999FF"/>
            </a:solidFill>
            <a:ln w="12700">
              <a:solidFill>
                <a:srgbClr val="333333"/>
              </a:solidFill>
              <a:prstDash val="solid"/>
            </a:ln>
          </c:spPr>
          <c:dPt>
            <c:idx val="0"/>
            <c:bubble3D val="0"/>
          </c:dPt>
          <c:dPt>
            <c:idx val="1"/>
            <c:bubble3D val="0"/>
            <c:spPr>
              <a:solidFill>
                <a:srgbClr val="993366"/>
              </a:solidFill>
              <a:ln w="12700">
                <a:solidFill>
                  <a:srgbClr val="333333"/>
                </a:solidFill>
                <a:prstDash val="solid"/>
              </a:ln>
            </c:spPr>
          </c:dPt>
          <c:dPt>
            <c:idx val="2"/>
            <c:bubble3D val="0"/>
            <c:spPr>
              <a:solidFill>
                <a:srgbClr val="FFFFCC"/>
              </a:solidFill>
              <a:ln w="12700">
                <a:solidFill>
                  <a:srgbClr val="333333"/>
                </a:solidFill>
                <a:prstDash val="solid"/>
              </a:ln>
            </c:spPr>
          </c:dPt>
          <c:dPt>
            <c:idx val="3"/>
            <c:bubble3D val="0"/>
            <c:spPr>
              <a:solidFill>
                <a:srgbClr val="CCFFFF"/>
              </a:solidFill>
              <a:ln w="12700">
                <a:solidFill>
                  <a:srgbClr val="333333"/>
                </a:solidFill>
                <a:prstDash val="solid"/>
              </a:ln>
            </c:spPr>
          </c:dPt>
          <c:dPt>
            <c:idx val="4"/>
            <c:bubble3D val="0"/>
            <c:spPr>
              <a:solidFill>
                <a:srgbClr val="660066"/>
              </a:solidFill>
              <a:ln w="12700">
                <a:solidFill>
                  <a:srgbClr val="333333"/>
                </a:solidFill>
                <a:prstDash val="solid"/>
              </a:ln>
            </c:spPr>
          </c:dPt>
          <c:dPt>
            <c:idx val="5"/>
            <c:bubble3D val="0"/>
            <c:spPr>
              <a:solidFill>
                <a:srgbClr val="FF8080"/>
              </a:solidFill>
              <a:ln w="12700">
                <a:solidFill>
                  <a:srgbClr val="333333"/>
                </a:solidFill>
                <a:prstDash val="solid"/>
              </a:ln>
            </c:spPr>
          </c:dPt>
          <c:dPt>
            <c:idx val="6"/>
            <c:bubble3D val="0"/>
            <c:spPr>
              <a:solidFill>
                <a:srgbClr val="0066CC"/>
              </a:solidFill>
              <a:ln w="12700">
                <a:solidFill>
                  <a:srgbClr val="333333"/>
                </a:solidFill>
                <a:prstDash val="solid"/>
              </a:ln>
            </c:spPr>
          </c:dPt>
          <c:dLbls>
            <c:dLbl>
              <c:idx val="1"/>
              <c:layout>
                <c:manualLayout>
                  <c:x val="-5.358456105395585E-2"/>
                  <c:y val="-3.9787279497039613E-2"/>
                </c:manualLayout>
              </c:layout>
              <c:showLegendKey val="0"/>
              <c:showVal val="1"/>
              <c:showCatName val="0"/>
              <c:showSerName val="0"/>
              <c:showPercent val="0"/>
              <c:showBubbleSize val="0"/>
            </c:dLbl>
            <c:dLbl>
              <c:idx val="5"/>
              <c:layout>
                <c:manualLayout>
                  <c:x val="1.978095803717966E-2"/>
                  <c:y val="-6.7522431789049625E-2"/>
                </c:manualLayout>
              </c:layout>
              <c:showLegendKey val="0"/>
              <c:showVal val="1"/>
              <c:showCatName val="0"/>
              <c:showSerName val="0"/>
              <c:showPercent val="0"/>
              <c:showBubbleSize val="0"/>
            </c:dLbl>
            <c:dLbl>
              <c:idx val="6"/>
              <c:layout>
                <c:manualLayout>
                  <c:x val="3.5258220459668817E-2"/>
                  <c:y val="-3.2447048770066531E-2"/>
                </c:manualLayout>
              </c:layout>
              <c:showLegendKey val="0"/>
              <c:showVal val="1"/>
              <c:showCatName val="0"/>
              <c:showSerName val="0"/>
              <c:showPercent val="0"/>
              <c:showBubbleSize val="0"/>
            </c:dLbl>
            <c:txPr>
              <a:bodyPr/>
              <a:lstStyle/>
              <a:p>
                <a:pPr>
                  <a:defRPr sz="1200" b="1"/>
                </a:pPr>
                <a:endParaRPr lang="en-US"/>
              </a:p>
            </c:txPr>
            <c:showLegendKey val="0"/>
            <c:showVal val="1"/>
            <c:showCatName val="0"/>
            <c:showSerName val="0"/>
            <c:showPercent val="0"/>
            <c:showBubbleSize val="0"/>
            <c:showLeaderLines val="1"/>
          </c:dLbls>
          <c:cat>
            <c:strRef>
              <c:f>'Question 1'!$A$4:$A$10</c:f>
              <c:strCache>
                <c:ptCount val="7"/>
                <c:pt idx="0">
                  <c:v>Bakery</c:v>
                </c:pt>
                <c:pt idx="1">
                  <c:v>Bar/Pub</c:v>
                </c:pt>
                <c:pt idx="2">
                  <c:v>Café/Coffeehouse</c:v>
                </c:pt>
                <c:pt idx="3">
                  <c:v>Casual dining restaurant</c:v>
                </c:pt>
                <c:pt idx="4">
                  <c:v>Entertainment venue with food concession</c:v>
                </c:pt>
                <c:pt idx="5">
                  <c:v>Fast food restaurant</c:v>
                </c:pt>
                <c:pt idx="6">
                  <c:v>Fine dining restaurant</c:v>
                </c:pt>
              </c:strCache>
            </c:strRef>
          </c:cat>
          <c:val>
            <c:numRef>
              <c:f>'Question 1'!$C$4:$C$10</c:f>
              <c:numCache>
                <c:formatCode>0.0%</c:formatCode>
                <c:ptCount val="7"/>
                <c:pt idx="0">
                  <c:v>4.0999999999999995E-2</c:v>
                </c:pt>
                <c:pt idx="1">
                  <c:v>0.156</c:v>
                </c:pt>
                <c:pt idx="2">
                  <c:v>7.0000000000000007E-2</c:v>
                </c:pt>
                <c:pt idx="3">
                  <c:v>0.38200000000000001</c:v>
                </c:pt>
                <c:pt idx="4">
                  <c:v>0.01</c:v>
                </c:pt>
                <c:pt idx="5">
                  <c:v>0.11900000000000001</c:v>
                </c:pt>
                <c:pt idx="6">
                  <c:v>0.221</c:v>
                </c:pt>
              </c:numCache>
            </c:numRef>
          </c:val>
        </c:ser>
        <c:dLbls>
          <c:showLegendKey val="0"/>
          <c:showVal val="0"/>
          <c:showCatName val="0"/>
          <c:showSerName val="0"/>
          <c:showPercent val="0"/>
          <c:showBubbleSize val="0"/>
          <c:showLeaderLines val="1"/>
        </c:dLbls>
        <c:firstSliceAng val="0"/>
      </c:pieChart>
      <c:spPr>
        <a:solidFill>
          <a:srgbClr val="EEEEEE"/>
        </a:solidFill>
        <a:ln w="25400">
          <a:noFill/>
        </a:ln>
      </c:spPr>
    </c:plotArea>
    <c:legend>
      <c:legendPos val="r"/>
      <c:layout>
        <c:manualLayout>
          <c:xMode val="edge"/>
          <c:yMode val="edge"/>
          <c:x val="0.63952359969602335"/>
          <c:y val="0.10074671916010498"/>
          <c:w val="0.33036866742022208"/>
          <c:h val="0.87784219160104981"/>
        </c:manualLayout>
      </c:layout>
      <c:overlay val="0"/>
      <c:spPr>
        <a:solidFill>
          <a:srgbClr val="FFFFFF"/>
        </a:solidFill>
        <a:ln w="3175">
          <a:solidFill>
            <a:srgbClr val="333333"/>
          </a:solidFill>
          <a:prstDash val="solid"/>
        </a:ln>
      </c:spPr>
      <c:txPr>
        <a:bodyPr/>
        <a:lstStyle/>
        <a:p>
          <a:pPr>
            <a:defRPr sz="900" b="0" i="0" u="none" strike="noStrike" baseline="0">
              <a:solidFill>
                <a:srgbClr val="333333"/>
              </a:solidFill>
              <a:latin typeface="Microsoft Sans Serif"/>
              <a:ea typeface="Microsoft Sans Serif"/>
              <a:cs typeface="Microsoft Sans Serif"/>
            </a:defRPr>
          </a:pPr>
          <a:endParaRPr lang="en-US"/>
        </a:p>
      </c:txPr>
    </c:legend>
    <c:plotVisOnly val="1"/>
    <c:dispBlanksAs val="zero"/>
    <c:showDLblsOverMax val="0"/>
  </c:chart>
  <c:spPr>
    <a:solidFill>
      <a:srgbClr val="EEEEEE"/>
    </a:solidFill>
    <a:ln w="3175">
      <a:solidFill>
        <a:srgbClr val="333333"/>
      </a:solidFill>
      <a:prstDash val="solid"/>
    </a:ln>
  </c:spPr>
  <c:txPr>
    <a:bodyPr/>
    <a:lstStyle/>
    <a:p>
      <a:pPr>
        <a:defRPr sz="1000" b="0" i="0" u="none" strike="noStrike" baseline="0">
          <a:solidFill>
            <a:srgbClr val="333333"/>
          </a:solidFill>
          <a:latin typeface="Microsoft Sans Serif"/>
          <a:ea typeface="Microsoft Sans Serif"/>
          <a:cs typeface="Microsoft Sans Serif"/>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000" b="1" i="0" u="none" strike="noStrike" baseline="0">
                <a:solidFill>
                  <a:srgbClr val="333333"/>
                </a:solidFill>
                <a:latin typeface="Microsoft Sans Serif"/>
                <a:ea typeface="Microsoft Sans Serif"/>
                <a:cs typeface="Microsoft Sans Serif"/>
              </a:defRPr>
            </a:pPr>
            <a:r>
              <a:rPr lang="en-US" dirty="0"/>
              <a:t>Approximately how much does your establishment earn in gross annual sales?</a:t>
            </a:r>
          </a:p>
        </c:rich>
      </c:tx>
      <c:layout>
        <c:manualLayout>
          <c:xMode val="edge"/>
          <c:yMode val="edge"/>
          <c:x val="1.5316039262215508E-2"/>
          <c:y val="3.0611356964239493E-2"/>
        </c:manualLayout>
      </c:layout>
      <c:overlay val="0"/>
      <c:spPr>
        <a:noFill/>
        <a:ln w="25400">
          <a:noFill/>
        </a:ln>
      </c:spPr>
    </c:title>
    <c:autoTitleDeleted val="0"/>
    <c:plotArea>
      <c:layout>
        <c:manualLayout>
          <c:layoutTarget val="inner"/>
          <c:xMode val="edge"/>
          <c:yMode val="edge"/>
          <c:x val="0.16666694923731357"/>
          <c:y val="0.24705917833636595"/>
          <c:w val="0.39236177632950903"/>
          <c:h val="0.66470683695260357"/>
        </c:manualLayout>
      </c:layout>
      <c:pieChart>
        <c:varyColors val="1"/>
        <c:ser>
          <c:idx val="0"/>
          <c:order val="0"/>
          <c:spPr>
            <a:solidFill>
              <a:srgbClr val="9999FF"/>
            </a:solidFill>
            <a:ln w="12700">
              <a:solidFill>
                <a:srgbClr val="333333"/>
              </a:solidFill>
              <a:prstDash val="solid"/>
            </a:ln>
          </c:spPr>
          <c:dPt>
            <c:idx val="0"/>
            <c:bubble3D val="0"/>
          </c:dPt>
          <c:dPt>
            <c:idx val="1"/>
            <c:bubble3D val="0"/>
            <c:spPr>
              <a:solidFill>
                <a:srgbClr val="993366"/>
              </a:solidFill>
              <a:ln w="12700">
                <a:solidFill>
                  <a:srgbClr val="333333"/>
                </a:solidFill>
                <a:prstDash val="solid"/>
              </a:ln>
            </c:spPr>
          </c:dPt>
          <c:dPt>
            <c:idx val="2"/>
            <c:bubble3D val="0"/>
            <c:spPr>
              <a:solidFill>
                <a:srgbClr val="FFFFCC"/>
              </a:solidFill>
              <a:ln w="12700">
                <a:solidFill>
                  <a:srgbClr val="333333"/>
                </a:solidFill>
                <a:prstDash val="solid"/>
              </a:ln>
            </c:spPr>
          </c:dPt>
          <c:dPt>
            <c:idx val="3"/>
            <c:bubble3D val="0"/>
            <c:spPr>
              <a:solidFill>
                <a:srgbClr val="CCFFFF"/>
              </a:solidFill>
              <a:ln w="12700">
                <a:solidFill>
                  <a:srgbClr val="333333"/>
                </a:solidFill>
                <a:prstDash val="solid"/>
              </a:ln>
            </c:spPr>
          </c:dPt>
          <c:dPt>
            <c:idx val="4"/>
            <c:bubble3D val="0"/>
            <c:spPr>
              <a:solidFill>
                <a:srgbClr val="660066"/>
              </a:solidFill>
              <a:ln w="12700">
                <a:solidFill>
                  <a:srgbClr val="333333"/>
                </a:solidFill>
                <a:prstDash val="solid"/>
              </a:ln>
            </c:spPr>
          </c:dPt>
          <c:dLbls>
            <c:dLbl>
              <c:idx val="0"/>
              <c:layout>
                <c:manualLayout>
                  <c:x val="3.9303094925634295E-2"/>
                  <c:y val="2.5100200710205342E-2"/>
                </c:manualLayout>
              </c:layout>
              <c:spPr/>
              <c:txPr>
                <a:bodyPr/>
                <a:lstStyle/>
                <a:p>
                  <a:pPr>
                    <a:defRPr sz="1100" b="1"/>
                  </a:pPr>
                  <a:endParaRPr lang="en-US"/>
                </a:p>
              </c:txPr>
              <c:showLegendKey val="0"/>
              <c:showVal val="1"/>
              <c:showCatName val="0"/>
              <c:showSerName val="0"/>
              <c:showPercent val="0"/>
              <c:showBubbleSize val="0"/>
            </c:dLbl>
            <c:dLbl>
              <c:idx val="1"/>
              <c:layout>
                <c:manualLayout>
                  <c:x val="-2.3604731700204141E-3"/>
                  <c:y val="5.4464103751736916E-2"/>
                </c:manualLayout>
              </c:layout>
              <c:spPr/>
              <c:txPr>
                <a:bodyPr/>
                <a:lstStyle/>
                <a:p>
                  <a:pPr>
                    <a:defRPr sz="1100" b="1"/>
                  </a:pPr>
                  <a:endParaRPr lang="en-US"/>
                </a:p>
              </c:txPr>
              <c:showLegendKey val="0"/>
              <c:showVal val="1"/>
              <c:showCatName val="0"/>
              <c:showSerName val="0"/>
              <c:showPercent val="0"/>
              <c:showBubbleSize val="0"/>
            </c:dLbl>
            <c:dLbl>
              <c:idx val="2"/>
              <c:layout>
                <c:manualLayout>
                  <c:x val="5.6670129775444736E-2"/>
                  <c:y val="-1.5210745715609078E-2"/>
                </c:manualLayout>
              </c:layout>
              <c:spPr/>
              <c:txPr>
                <a:bodyPr/>
                <a:lstStyle/>
                <a:p>
                  <a:pPr>
                    <a:defRPr sz="1100" b="1"/>
                  </a:pPr>
                  <a:endParaRPr lang="en-US"/>
                </a:p>
              </c:txPr>
              <c:showLegendKey val="0"/>
              <c:showVal val="1"/>
              <c:showCatName val="0"/>
              <c:showSerName val="0"/>
              <c:showPercent val="0"/>
              <c:showBubbleSize val="0"/>
            </c:dLbl>
            <c:dLbl>
              <c:idx val="3"/>
              <c:layout>
                <c:manualLayout>
                  <c:x val="-2.9529199475065618E-2"/>
                  <c:y val="-4.2625289485873089E-2"/>
                </c:manualLayout>
              </c:layout>
              <c:spPr/>
              <c:txPr>
                <a:bodyPr/>
                <a:lstStyle/>
                <a:p>
                  <a:pPr>
                    <a:defRPr sz="1100" b="1"/>
                  </a:pPr>
                  <a:endParaRPr lang="en-US"/>
                </a:p>
              </c:txPr>
              <c:showLegendKey val="0"/>
              <c:showVal val="1"/>
              <c:showCatName val="0"/>
              <c:showSerName val="0"/>
              <c:showPercent val="0"/>
              <c:showBubbleSize val="0"/>
            </c:dLbl>
            <c:dLbl>
              <c:idx val="4"/>
              <c:layout>
                <c:manualLayout>
                  <c:x val="-2.2753536016331291E-3"/>
                  <c:y val="-4.2746024394009575E-2"/>
                </c:manualLayout>
              </c:layout>
              <c:spPr/>
              <c:txPr>
                <a:bodyPr/>
                <a:lstStyle/>
                <a:p>
                  <a:pPr>
                    <a:defRPr sz="1100" b="1"/>
                  </a:pPr>
                  <a:endParaRPr lang="en-US"/>
                </a:p>
              </c:txPr>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1"/>
          </c:dLbls>
          <c:cat>
            <c:strRef>
              <c:f>'Question 3'!$A$4:$A$8</c:f>
              <c:strCache>
                <c:ptCount val="5"/>
                <c:pt idx="0">
                  <c:v>$0 - $250,000</c:v>
                </c:pt>
                <c:pt idx="1">
                  <c:v>$250,001 - $500,000</c:v>
                </c:pt>
                <c:pt idx="2">
                  <c:v>$500,001 - $1,000,000</c:v>
                </c:pt>
                <c:pt idx="3">
                  <c:v>$1,000,001 - $1,500,000</c:v>
                </c:pt>
                <c:pt idx="4">
                  <c:v>$1,500,001+</c:v>
                </c:pt>
              </c:strCache>
            </c:strRef>
          </c:cat>
          <c:val>
            <c:numRef>
              <c:f>'Question 3'!$C$4:$C$8</c:f>
              <c:numCache>
                <c:formatCode>0.0%</c:formatCode>
                <c:ptCount val="5"/>
                <c:pt idx="0">
                  <c:v>0.19500000000000001</c:v>
                </c:pt>
                <c:pt idx="1">
                  <c:v>0.16399999999999998</c:v>
                </c:pt>
                <c:pt idx="2">
                  <c:v>0.17600000000000002</c:v>
                </c:pt>
                <c:pt idx="3">
                  <c:v>0.11900000000000001</c:v>
                </c:pt>
                <c:pt idx="4">
                  <c:v>0.34499999999999997</c:v>
                </c:pt>
              </c:numCache>
            </c:numRef>
          </c:val>
        </c:ser>
        <c:dLbls>
          <c:showLegendKey val="0"/>
          <c:showVal val="0"/>
          <c:showCatName val="0"/>
          <c:showSerName val="0"/>
          <c:showPercent val="0"/>
          <c:showBubbleSize val="0"/>
          <c:showLeaderLines val="1"/>
        </c:dLbls>
        <c:firstSliceAng val="0"/>
      </c:pieChart>
      <c:spPr>
        <a:solidFill>
          <a:srgbClr val="EEEEEE"/>
        </a:solidFill>
        <a:ln w="25400">
          <a:noFill/>
        </a:ln>
      </c:spPr>
    </c:plotArea>
    <c:legend>
      <c:legendPos val="r"/>
      <c:layout>
        <c:manualLayout>
          <c:xMode val="edge"/>
          <c:yMode val="edge"/>
          <c:x val="0.69328831291921844"/>
          <c:y val="0.3333339509031959"/>
          <c:w val="0.29282443861184021"/>
          <c:h val="0.54705913231434311"/>
        </c:manualLayout>
      </c:layout>
      <c:overlay val="0"/>
      <c:spPr>
        <a:solidFill>
          <a:srgbClr val="FFFFFF"/>
        </a:solidFill>
        <a:ln w="3175">
          <a:solidFill>
            <a:srgbClr val="333333"/>
          </a:solidFill>
          <a:prstDash val="solid"/>
        </a:ln>
      </c:spPr>
      <c:txPr>
        <a:bodyPr/>
        <a:lstStyle/>
        <a:p>
          <a:pPr>
            <a:defRPr sz="1050" b="0" i="0" u="none" strike="noStrike" baseline="0">
              <a:solidFill>
                <a:srgbClr val="333333"/>
              </a:solidFill>
              <a:latin typeface="Microsoft Sans Serif"/>
              <a:ea typeface="Microsoft Sans Serif"/>
              <a:cs typeface="Microsoft Sans Serif"/>
            </a:defRPr>
          </a:pPr>
          <a:endParaRPr lang="en-US"/>
        </a:p>
      </c:txPr>
    </c:legend>
    <c:plotVisOnly val="1"/>
    <c:dispBlanksAs val="zero"/>
    <c:showDLblsOverMax val="0"/>
  </c:chart>
  <c:spPr>
    <a:solidFill>
      <a:srgbClr val="EEEEEE"/>
    </a:solidFill>
    <a:ln w="3175">
      <a:solidFill>
        <a:srgbClr val="333333"/>
      </a:solidFill>
      <a:prstDash val="solid"/>
    </a:ln>
  </c:spPr>
  <c:txPr>
    <a:bodyPr/>
    <a:lstStyle/>
    <a:p>
      <a:pPr>
        <a:defRPr sz="1000" b="0" i="0" u="none" strike="noStrike" baseline="0">
          <a:solidFill>
            <a:srgbClr val="333333"/>
          </a:solidFill>
          <a:latin typeface="Microsoft Sans Serif"/>
          <a:ea typeface="Microsoft Sans Serif"/>
          <a:cs typeface="Microsoft Sans Serif"/>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9725460010884"/>
          <c:y val="0.20000028722467719"/>
          <c:w val="0.41840348714783943"/>
          <c:h val="0.70882454736981204"/>
        </c:manualLayout>
      </c:layout>
      <c:pieChart>
        <c:varyColors val="1"/>
        <c:ser>
          <c:idx val="0"/>
          <c:order val="0"/>
          <c:spPr>
            <a:solidFill>
              <a:srgbClr val="9999FF"/>
            </a:solidFill>
            <a:ln w="12700">
              <a:solidFill>
                <a:srgbClr val="333333"/>
              </a:solidFill>
              <a:prstDash val="solid"/>
            </a:ln>
          </c:spPr>
          <c:dPt>
            <c:idx val="1"/>
            <c:bubble3D val="0"/>
            <c:spPr>
              <a:solidFill>
                <a:srgbClr val="993366"/>
              </a:solidFill>
              <a:ln w="12700">
                <a:solidFill>
                  <a:srgbClr val="333333"/>
                </a:solidFill>
                <a:prstDash val="solid"/>
              </a:ln>
            </c:spPr>
          </c:dPt>
          <c:dPt>
            <c:idx val="2"/>
            <c:bubble3D val="0"/>
            <c:spPr>
              <a:solidFill>
                <a:srgbClr val="FFFFCC"/>
              </a:solidFill>
              <a:ln w="12700">
                <a:solidFill>
                  <a:srgbClr val="333333"/>
                </a:solidFill>
                <a:prstDash val="solid"/>
              </a:ln>
            </c:spPr>
          </c:dPt>
          <c:dPt>
            <c:idx val="3"/>
            <c:bubble3D val="0"/>
            <c:spPr>
              <a:solidFill>
                <a:srgbClr val="CCFFFF"/>
              </a:solidFill>
              <a:ln w="12700">
                <a:solidFill>
                  <a:srgbClr val="333333"/>
                </a:solidFill>
                <a:prstDash val="solid"/>
              </a:ln>
            </c:spPr>
          </c:dPt>
          <c:dLbls>
            <c:dLbl>
              <c:idx val="0"/>
              <c:layout>
                <c:manualLayout>
                  <c:x val="1.4317949839603378E-2"/>
                  <c:y val="-1.9730828555160541E-2"/>
                </c:manualLayout>
              </c:layout>
              <c:showLegendKey val="0"/>
              <c:showVal val="1"/>
              <c:showCatName val="0"/>
              <c:showSerName val="0"/>
              <c:showPercent val="0"/>
              <c:showBubbleSize val="0"/>
            </c:dLbl>
            <c:dLbl>
              <c:idx val="1"/>
              <c:layout>
                <c:manualLayout>
                  <c:x val="-1.4738626421697284E-2"/>
                  <c:y val="6.4945294515222525E-3"/>
                </c:manualLayout>
              </c:layout>
              <c:showLegendKey val="0"/>
              <c:showVal val="1"/>
              <c:showCatName val="0"/>
              <c:showSerName val="0"/>
              <c:showPercent val="0"/>
              <c:showBubbleSize val="0"/>
            </c:dLbl>
            <c:dLbl>
              <c:idx val="3"/>
              <c:layout>
                <c:manualLayout>
                  <c:x val="1.4508177797219801E-2"/>
                  <c:y val="-3.4544692477600912E-2"/>
                </c:manualLayout>
              </c:layout>
              <c:showLegendKey val="0"/>
              <c:showVal val="1"/>
              <c:showCatName val="0"/>
              <c:showSerName val="0"/>
              <c:showPercent val="0"/>
              <c:showBubbleSize val="0"/>
            </c:dLbl>
            <c:txPr>
              <a:bodyPr/>
              <a:lstStyle/>
              <a:p>
                <a:pPr>
                  <a:defRPr sz="2400" b="1"/>
                </a:pPr>
                <a:endParaRPr lang="en-US"/>
              </a:p>
            </c:txPr>
            <c:showLegendKey val="0"/>
            <c:showVal val="1"/>
            <c:showCatName val="0"/>
            <c:showSerName val="0"/>
            <c:showPercent val="0"/>
            <c:showBubbleSize val="0"/>
            <c:showLeaderLines val="1"/>
          </c:dLbls>
          <c:cat>
            <c:strRef>
              <c:f>'Question 10'!$A$4:$A$7</c:f>
              <c:strCache>
                <c:ptCount val="4"/>
                <c:pt idx="0">
                  <c:v>A</c:v>
                </c:pt>
                <c:pt idx="1">
                  <c:v>B</c:v>
                </c:pt>
                <c:pt idx="2">
                  <c:v>C</c:v>
                </c:pt>
                <c:pt idx="3">
                  <c:v>Grade Pending</c:v>
                </c:pt>
              </c:strCache>
            </c:strRef>
          </c:cat>
          <c:val>
            <c:numRef>
              <c:f>'Question 10'!$C$4:$C$7</c:f>
              <c:numCache>
                <c:formatCode>0.0%</c:formatCode>
                <c:ptCount val="4"/>
                <c:pt idx="0">
                  <c:v>0.67000000000000026</c:v>
                </c:pt>
                <c:pt idx="1">
                  <c:v>0.14600000000000005</c:v>
                </c:pt>
                <c:pt idx="2">
                  <c:v>1.3000000000000001E-2</c:v>
                </c:pt>
                <c:pt idx="3">
                  <c:v>0.17100000000000001</c:v>
                </c:pt>
              </c:numCache>
            </c:numRef>
          </c:val>
        </c:ser>
        <c:dLbls>
          <c:showLegendKey val="0"/>
          <c:showVal val="0"/>
          <c:showCatName val="0"/>
          <c:showSerName val="0"/>
          <c:showPercent val="0"/>
          <c:showBubbleSize val="0"/>
          <c:showLeaderLines val="1"/>
        </c:dLbls>
        <c:firstSliceAng val="0"/>
      </c:pieChart>
      <c:spPr>
        <a:solidFill>
          <a:srgbClr val="EEEEEE"/>
        </a:solidFill>
        <a:ln w="25400">
          <a:noFill/>
        </a:ln>
      </c:spPr>
    </c:plotArea>
    <c:legend>
      <c:legendPos val="r"/>
      <c:layout>
        <c:manualLayout>
          <c:xMode val="edge"/>
          <c:yMode val="edge"/>
          <c:x val="0.73939170798094678"/>
          <c:y val="0.33681340302605239"/>
          <c:w val="0.194251968503937"/>
          <c:h val="0.38749587656814705"/>
        </c:manualLayout>
      </c:layout>
      <c:overlay val="0"/>
      <c:spPr>
        <a:solidFill>
          <a:srgbClr val="FFFFFF"/>
        </a:solidFill>
        <a:ln w="3175">
          <a:solidFill>
            <a:srgbClr val="333333"/>
          </a:solidFill>
          <a:prstDash val="solid"/>
        </a:ln>
      </c:spPr>
      <c:txPr>
        <a:bodyPr/>
        <a:lstStyle/>
        <a:p>
          <a:pPr>
            <a:defRPr sz="1600" b="0" i="0" u="none" strike="noStrike" baseline="0">
              <a:solidFill>
                <a:srgbClr val="333333"/>
              </a:solidFill>
              <a:latin typeface="Microsoft Sans Serif"/>
              <a:ea typeface="Microsoft Sans Serif"/>
              <a:cs typeface="Microsoft Sans Serif"/>
            </a:defRPr>
          </a:pPr>
          <a:endParaRPr lang="en-US"/>
        </a:p>
      </c:txPr>
    </c:legend>
    <c:plotVisOnly val="1"/>
    <c:dispBlanksAs val="zero"/>
    <c:showDLblsOverMax val="0"/>
  </c:chart>
  <c:spPr>
    <a:solidFill>
      <a:srgbClr val="EEEEEE"/>
    </a:solidFill>
    <a:ln w="3175">
      <a:solidFill>
        <a:srgbClr val="333333"/>
      </a:solidFill>
      <a:prstDash val="solid"/>
    </a:ln>
  </c:spPr>
  <c:txPr>
    <a:bodyPr/>
    <a:lstStyle/>
    <a:p>
      <a:pPr>
        <a:defRPr sz="1000" b="0" i="0" u="none" strike="noStrike" baseline="0">
          <a:solidFill>
            <a:srgbClr val="333333"/>
          </a:solidFill>
          <a:latin typeface="Microsoft Sans Serif"/>
          <a:ea typeface="Microsoft Sans Serif"/>
          <a:cs typeface="Microsoft Sans Serif"/>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06980060119743"/>
          <c:y val="0.24705917833636601"/>
          <c:w val="0.39236177632950936"/>
          <c:h val="0.66470683695260391"/>
        </c:manualLayout>
      </c:layout>
      <c:pieChart>
        <c:varyColors val="1"/>
        <c:ser>
          <c:idx val="0"/>
          <c:order val="0"/>
          <c:spPr>
            <a:solidFill>
              <a:srgbClr val="9999FF"/>
            </a:solidFill>
            <a:ln w="12700">
              <a:solidFill>
                <a:srgbClr val="333333"/>
              </a:solidFill>
              <a:prstDash val="solid"/>
            </a:ln>
          </c:spPr>
          <c:dPt>
            <c:idx val="1"/>
            <c:bubble3D val="0"/>
            <c:spPr>
              <a:solidFill>
                <a:srgbClr val="993366"/>
              </a:solidFill>
              <a:ln w="12700">
                <a:solidFill>
                  <a:srgbClr val="333333"/>
                </a:solidFill>
                <a:prstDash val="solid"/>
              </a:ln>
            </c:spPr>
          </c:dPt>
          <c:dPt>
            <c:idx val="2"/>
            <c:bubble3D val="0"/>
            <c:spPr>
              <a:solidFill>
                <a:srgbClr val="FFFFCC"/>
              </a:solidFill>
              <a:ln w="12700">
                <a:solidFill>
                  <a:srgbClr val="333333"/>
                </a:solidFill>
                <a:prstDash val="solid"/>
              </a:ln>
            </c:spPr>
          </c:dPt>
          <c:dPt>
            <c:idx val="3"/>
            <c:bubble3D val="0"/>
            <c:spPr>
              <a:solidFill>
                <a:srgbClr val="CCFFFF"/>
              </a:solidFill>
              <a:ln w="12700">
                <a:solidFill>
                  <a:srgbClr val="333333"/>
                </a:solidFill>
                <a:prstDash val="solid"/>
              </a:ln>
            </c:spPr>
          </c:dPt>
          <c:dPt>
            <c:idx val="4"/>
            <c:bubble3D val="0"/>
            <c:spPr>
              <a:solidFill>
                <a:srgbClr val="660066"/>
              </a:solidFill>
              <a:ln w="12700">
                <a:solidFill>
                  <a:srgbClr val="333333"/>
                </a:solidFill>
                <a:prstDash val="solid"/>
              </a:ln>
            </c:spPr>
          </c:dPt>
          <c:dLbls>
            <c:dLbl>
              <c:idx val="0"/>
              <c:layout>
                <c:manualLayout>
                  <c:x val="9.0710544862447756E-2"/>
                  <c:y val="-7.5643570219199778E-3"/>
                </c:manualLayout>
              </c:layout>
              <c:showLegendKey val="0"/>
              <c:showVal val="1"/>
              <c:showCatName val="0"/>
              <c:showSerName val="0"/>
              <c:showPercent val="0"/>
              <c:showBubbleSize val="0"/>
            </c:dLbl>
            <c:dLbl>
              <c:idx val="1"/>
              <c:layout>
                <c:manualLayout>
                  <c:x val="-4.1609616506270049E-2"/>
                  <c:y val="-2.4925524137073149E-2"/>
                </c:manualLayout>
              </c:layout>
              <c:showLegendKey val="0"/>
              <c:showVal val="1"/>
              <c:showCatName val="0"/>
              <c:showSerName val="0"/>
              <c:showPercent val="0"/>
              <c:showBubbleSize val="0"/>
            </c:dLbl>
            <c:dLbl>
              <c:idx val="2"/>
              <c:layout>
                <c:manualLayout>
                  <c:x val="-7.3293659473121414E-2"/>
                  <c:y val="6.8752661035894502E-2"/>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'Question 11'!$A$4:$A$8</c:f>
              <c:strCache>
                <c:ptCount val="5"/>
                <c:pt idx="0">
                  <c:v>1 – Poor</c:v>
                </c:pt>
                <c:pt idx="1">
                  <c:v>2 – Fair</c:v>
                </c:pt>
                <c:pt idx="2">
                  <c:v>3 – Good</c:v>
                </c:pt>
                <c:pt idx="3">
                  <c:v>4 – Very Good</c:v>
                </c:pt>
                <c:pt idx="4">
                  <c:v>5 – Excellent</c:v>
                </c:pt>
              </c:strCache>
            </c:strRef>
          </c:cat>
          <c:val>
            <c:numRef>
              <c:f>'Question 11'!$C$4:$C$8</c:f>
              <c:numCache>
                <c:formatCode>0.0%</c:formatCode>
                <c:ptCount val="5"/>
                <c:pt idx="0">
                  <c:v>0.65900000000000025</c:v>
                </c:pt>
                <c:pt idx="1">
                  <c:v>0.19700000000000001</c:v>
                </c:pt>
                <c:pt idx="2">
                  <c:v>9.8000000000000032E-2</c:v>
                </c:pt>
                <c:pt idx="3">
                  <c:v>3.0000000000000002E-2</c:v>
                </c:pt>
                <c:pt idx="4">
                  <c:v>1.6000000000000007E-2</c:v>
                </c:pt>
              </c:numCache>
            </c:numRef>
          </c:val>
        </c:ser>
        <c:dLbls>
          <c:showLegendKey val="0"/>
          <c:showVal val="0"/>
          <c:showCatName val="0"/>
          <c:showSerName val="0"/>
          <c:showPercent val="0"/>
          <c:showBubbleSize val="0"/>
          <c:showLeaderLines val="1"/>
        </c:dLbls>
        <c:firstSliceAng val="0"/>
      </c:pieChart>
      <c:spPr>
        <a:solidFill>
          <a:srgbClr val="EEEEEE"/>
        </a:solidFill>
        <a:ln w="25400">
          <a:noFill/>
        </a:ln>
      </c:spPr>
    </c:plotArea>
    <c:legend>
      <c:legendPos val="r"/>
      <c:layout>
        <c:manualLayout>
          <c:xMode val="edge"/>
          <c:yMode val="edge"/>
          <c:x val="0.73534786075053005"/>
          <c:y val="0.15597900384652055"/>
          <c:w val="0.24988380628674603"/>
          <c:h val="0.47063344005791158"/>
        </c:manualLayout>
      </c:layout>
      <c:overlay val="0"/>
      <c:spPr>
        <a:solidFill>
          <a:srgbClr val="FFFFFF"/>
        </a:solidFill>
        <a:ln w="3175">
          <a:solidFill>
            <a:srgbClr val="333333"/>
          </a:solidFill>
          <a:prstDash val="solid"/>
        </a:ln>
      </c:spPr>
      <c:txPr>
        <a:bodyPr/>
        <a:lstStyle/>
        <a:p>
          <a:pPr>
            <a:defRPr sz="1100" b="0" i="0" u="none" strike="noStrike" baseline="0">
              <a:solidFill>
                <a:srgbClr val="333333"/>
              </a:solidFill>
              <a:latin typeface="Microsoft Sans Serif"/>
              <a:ea typeface="Microsoft Sans Serif"/>
              <a:cs typeface="Microsoft Sans Serif"/>
            </a:defRPr>
          </a:pPr>
          <a:endParaRPr lang="en-US"/>
        </a:p>
      </c:txPr>
    </c:legend>
    <c:plotVisOnly val="1"/>
    <c:dispBlanksAs val="zero"/>
    <c:showDLblsOverMax val="0"/>
  </c:chart>
  <c:spPr>
    <a:solidFill>
      <a:srgbClr val="EEEEEE"/>
    </a:solidFill>
    <a:ln w="3175">
      <a:solidFill>
        <a:srgbClr val="333333"/>
      </a:solidFill>
      <a:prstDash val="solid"/>
    </a:ln>
  </c:spPr>
  <c:txPr>
    <a:bodyPr/>
    <a:lstStyle/>
    <a:p>
      <a:pPr>
        <a:defRPr sz="1000" b="0" i="0" u="none" strike="noStrike" baseline="0">
          <a:solidFill>
            <a:srgbClr val="333333"/>
          </a:solidFill>
          <a:latin typeface="Microsoft Sans Serif"/>
          <a:ea typeface="Microsoft Sans Serif"/>
          <a:cs typeface="Microsoft Sans Serif"/>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44477411019925"/>
          <c:y val="0.29411806944805485"/>
          <c:w val="0.36632006551117896"/>
          <c:h val="0.62058912653539566"/>
        </c:manualLayout>
      </c:layout>
      <c:pieChart>
        <c:varyColors val="1"/>
        <c:ser>
          <c:idx val="0"/>
          <c:order val="0"/>
          <c:spPr>
            <a:solidFill>
              <a:srgbClr val="9999FF"/>
            </a:solidFill>
            <a:ln w="12700">
              <a:solidFill>
                <a:srgbClr val="333333"/>
              </a:solidFill>
              <a:prstDash val="solid"/>
            </a:ln>
          </c:spPr>
          <c:dPt>
            <c:idx val="1"/>
            <c:bubble3D val="0"/>
            <c:spPr>
              <a:solidFill>
                <a:srgbClr val="993366"/>
              </a:solidFill>
              <a:ln w="12700">
                <a:solidFill>
                  <a:srgbClr val="333333"/>
                </a:solidFill>
                <a:prstDash val="solid"/>
              </a:ln>
            </c:spPr>
          </c:dPt>
          <c:dPt>
            <c:idx val="2"/>
            <c:bubble3D val="0"/>
            <c:spPr>
              <a:solidFill>
                <a:srgbClr val="FFFFCC"/>
              </a:solidFill>
              <a:ln w="12700">
                <a:solidFill>
                  <a:srgbClr val="333333"/>
                </a:solidFill>
                <a:prstDash val="solid"/>
              </a:ln>
            </c:spPr>
          </c:dPt>
          <c:dPt>
            <c:idx val="3"/>
            <c:bubble3D val="0"/>
            <c:spPr>
              <a:solidFill>
                <a:srgbClr val="CCFFFF"/>
              </a:solidFill>
              <a:ln w="12700">
                <a:solidFill>
                  <a:srgbClr val="333333"/>
                </a:solidFill>
                <a:prstDash val="solid"/>
              </a:ln>
            </c:spPr>
          </c:dPt>
          <c:dPt>
            <c:idx val="4"/>
            <c:bubble3D val="0"/>
            <c:spPr>
              <a:solidFill>
                <a:srgbClr val="660066"/>
              </a:solidFill>
              <a:ln w="12700">
                <a:solidFill>
                  <a:srgbClr val="333333"/>
                </a:solidFill>
                <a:prstDash val="solid"/>
              </a:ln>
            </c:spPr>
          </c:dPt>
          <c:dLbls>
            <c:dLbl>
              <c:idx val="0"/>
              <c:layout>
                <c:manualLayout>
                  <c:x val="6.3432001555361181E-3"/>
                  <c:y val="7.3200112329685416E-2"/>
                </c:manualLayout>
              </c:layout>
              <c:showLegendKey val="0"/>
              <c:showVal val="1"/>
              <c:showCatName val="0"/>
              <c:showSerName val="0"/>
              <c:showPercent val="0"/>
              <c:showBubbleSize val="0"/>
            </c:dLbl>
            <c:dLbl>
              <c:idx val="1"/>
              <c:layout>
                <c:manualLayout>
                  <c:x val="-3.6946206376980657E-2"/>
                  <c:y val="2.4923535609990631E-2"/>
                </c:manualLayout>
              </c:layout>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1"/>
          </c:dLbls>
          <c:cat>
            <c:strRef>
              <c:f>'Question 15'!$A$4:$A$8</c:f>
              <c:strCache>
                <c:ptCount val="5"/>
                <c:pt idx="0">
                  <c:v>1 – Yes, significantly</c:v>
                </c:pt>
                <c:pt idx="1">
                  <c:v>2 – Yes, moderately</c:v>
                </c:pt>
                <c:pt idx="2">
                  <c:v>3 – Maybe</c:v>
                </c:pt>
                <c:pt idx="3">
                  <c:v>4 – No, not really</c:v>
                </c:pt>
                <c:pt idx="4">
                  <c:v>5 – No, not at all</c:v>
                </c:pt>
              </c:strCache>
            </c:strRef>
          </c:cat>
          <c:val>
            <c:numRef>
              <c:f>'Question 15'!$C$4:$C$8</c:f>
              <c:numCache>
                <c:formatCode>0.0%</c:formatCode>
                <c:ptCount val="5"/>
                <c:pt idx="0">
                  <c:v>0.68</c:v>
                </c:pt>
                <c:pt idx="1">
                  <c:v>0.19400000000000001</c:v>
                </c:pt>
                <c:pt idx="2">
                  <c:v>4.5999999999999999E-2</c:v>
                </c:pt>
                <c:pt idx="3">
                  <c:v>5.3000000000000012E-2</c:v>
                </c:pt>
                <c:pt idx="4">
                  <c:v>2.7000000000000014E-2</c:v>
                </c:pt>
              </c:numCache>
            </c:numRef>
          </c:val>
        </c:ser>
        <c:dLbls>
          <c:showLegendKey val="0"/>
          <c:showVal val="0"/>
          <c:showCatName val="0"/>
          <c:showSerName val="0"/>
          <c:showPercent val="0"/>
          <c:showBubbleSize val="0"/>
          <c:showLeaderLines val="1"/>
        </c:dLbls>
        <c:firstSliceAng val="0"/>
      </c:pieChart>
      <c:spPr>
        <a:solidFill>
          <a:srgbClr val="EEEEEE"/>
        </a:solidFill>
        <a:ln w="25400">
          <a:noFill/>
        </a:ln>
      </c:spPr>
    </c:plotArea>
    <c:legend>
      <c:legendPos val="r"/>
      <c:layout>
        <c:manualLayout>
          <c:xMode val="edge"/>
          <c:yMode val="edge"/>
          <c:x val="0.67205765227622405"/>
          <c:y val="0.25730231448341684"/>
          <c:w val="0.27837582668055028"/>
          <c:h val="0.50538128570648921"/>
        </c:manualLayout>
      </c:layout>
      <c:overlay val="0"/>
      <c:spPr>
        <a:solidFill>
          <a:srgbClr val="FFFFFF"/>
        </a:solidFill>
        <a:ln w="3175">
          <a:solidFill>
            <a:srgbClr val="333333"/>
          </a:solidFill>
          <a:prstDash val="solid"/>
        </a:ln>
      </c:spPr>
      <c:txPr>
        <a:bodyPr/>
        <a:lstStyle/>
        <a:p>
          <a:pPr>
            <a:defRPr sz="900" b="0" i="0" u="none" strike="noStrike" baseline="0">
              <a:solidFill>
                <a:srgbClr val="333333"/>
              </a:solidFill>
              <a:latin typeface="Microsoft Sans Serif"/>
              <a:ea typeface="Microsoft Sans Serif"/>
              <a:cs typeface="Microsoft Sans Serif"/>
            </a:defRPr>
          </a:pPr>
          <a:endParaRPr lang="en-US"/>
        </a:p>
      </c:txPr>
    </c:legend>
    <c:plotVisOnly val="1"/>
    <c:dispBlanksAs val="zero"/>
    <c:showDLblsOverMax val="0"/>
  </c:chart>
  <c:spPr>
    <a:solidFill>
      <a:srgbClr val="EEEEEE"/>
    </a:solidFill>
    <a:ln w="3175">
      <a:solidFill>
        <a:srgbClr val="333333"/>
      </a:solidFill>
      <a:prstDash val="solid"/>
    </a:ln>
  </c:spPr>
  <c:txPr>
    <a:bodyPr/>
    <a:lstStyle/>
    <a:p>
      <a:pPr>
        <a:defRPr sz="1000" b="0" i="0" u="none" strike="noStrike" baseline="0">
          <a:solidFill>
            <a:srgbClr val="333333"/>
          </a:solidFill>
          <a:latin typeface="Microsoft Sans Serif"/>
          <a:ea typeface="Microsoft Sans Serif"/>
          <a:cs typeface="Microsoft Sans Serif"/>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166563-A2DB-44E2-A824-CE12D3D31E0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F6E0976-4D0C-4830-86EF-0BE9D03FDD57}">
      <dgm:prSet phldrT="[Text]"/>
      <dgm:spPr/>
      <dgm:t>
        <a:bodyPr/>
        <a:lstStyle/>
        <a:p>
          <a:r>
            <a:rPr lang="en-US" dirty="0" smtClean="0"/>
            <a:t>Initial Inspection</a:t>
          </a:r>
          <a:endParaRPr lang="en-US" dirty="0"/>
        </a:p>
      </dgm:t>
    </dgm:pt>
    <dgm:pt modelId="{6A669E70-C46A-4980-8A2D-3E602E9F3E70}" type="parTrans" cxnId="{24A8F81B-DA56-4D12-BE31-9C0924010EC0}">
      <dgm:prSet/>
      <dgm:spPr/>
      <dgm:t>
        <a:bodyPr/>
        <a:lstStyle/>
        <a:p>
          <a:endParaRPr lang="en-US"/>
        </a:p>
      </dgm:t>
    </dgm:pt>
    <dgm:pt modelId="{D1106704-1EF7-4069-B043-757F57E59987}" type="sibTrans" cxnId="{24A8F81B-DA56-4D12-BE31-9C0924010EC0}">
      <dgm:prSet/>
      <dgm:spPr/>
      <dgm:t>
        <a:bodyPr/>
        <a:lstStyle/>
        <a:p>
          <a:endParaRPr lang="en-US"/>
        </a:p>
      </dgm:t>
    </dgm:pt>
    <dgm:pt modelId="{33F70473-7CDB-4448-B8C2-D6F3833BFDEF}">
      <dgm:prSet phldrT="[Text]"/>
      <dgm:spPr/>
      <dgm:t>
        <a:bodyPr/>
        <a:lstStyle/>
        <a:p>
          <a:r>
            <a:rPr lang="en-US" dirty="0" smtClean="0"/>
            <a:t>0-13 </a:t>
          </a:r>
        </a:p>
        <a:p>
          <a:r>
            <a:rPr lang="en-US" dirty="0" smtClean="0"/>
            <a:t>Points</a:t>
          </a:r>
          <a:endParaRPr lang="en-US" dirty="0"/>
        </a:p>
      </dgm:t>
    </dgm:pt>
    <dgm:pt modelId="{F5EC0E9E-AA83-406B-970F-E1B84E6EAEE5}" type="parTrans" cxnId="{0643AB9F-C323-4BD1-B3A7-43FA8802548F}">
      <dgm:prSet/>
      <dgm:spPr/>
      <dgm:t>
        <a:bodyPr/>
        <a:lstStyle/>
        <a:p>
          <a:endParaRPr lang="en-US"/>
        </a:p>
      </dgm:t>
    </dgm:pt>
    <dgm:pt modelId="{C85D6361-3F78-413C-B6D9-BA8D95A06E2D}" type="sibTrans" cxnId="{0643AB9F-C323-4BD1-B3A7-43FA8802548F}">
      <dgm:prSet/>
      <dgm:spPr/>
      <dgm:t>
        <a:bodyPr/>
        <a:lstStyle/>
        <a:p>
          <a:endParaRPr lang="en-US"/>
        </a:p>
      </dgm:t>
    </dgm:pt>
    <dgm:pt modelId="{D385ED2B-F45F-41E5-83C4-58882377BB00}">
      <dgm:prSet phldrT="[Text]"/>
      <dgm:spPr/>
      <dgm:t>
        <a:bodyPr/>
        <a:lstStyle/>
        <a:p>
          <a:r>
            <a:rPr lang="en-US" dirty="0" smtClean="0"/>
            <a:t>28+</a:t>
          </a:r>
        </a:p>
        <a:p>
          <a:r>
            <a:rPr lang="en-US" dirty="0" smtClean="0"/>
            <a:t>Points</a:t>
          </a:r>
          <a:endParaRPr lang="en-US" dirty="0"/>
        </a:p>
      </dgm:t>
    </dgm:pt>
    <dgm:pt modelId="{DA9CC315-8581-4760-8BF0-774811A1F81D}" type="parTrans" cxnId="{F58DB85D-3C63-4629-98C9-EE7C315D1247}">
      <dgm:prSet/>
      <dgm:spPr/>
      <dgm:t>
        <a:bodyPr/>
        <a:lstStyle/>
        <a:p>
          <a:endParaRPr lang="en-US"/>
        </a:p>
      </dgm:t>
    </dgm:pt>
    <dgm:pt modelId="{1A37354D-C0AD-4175-868D-ED0712F78468}" type="sibTrans" cxnId="{F58DB85D-3C63-4629-98C9-EE7C315D1247}">
      <dgm:prSet/>
      <dgm:spPr/>
      <dgm:t>
        <a:bodyPr/>
        <a:lstStyle/>
        <a:p>
          <a:endParaRPr lang="en-US"/>
        </a:p>
      </dgm:t>
    </dgm:pt>
    <dgm:pt modelId="{D186934D-7EDF-4582-8175-A557ED2F66D8}">
      <dgm:prSet phldrT="[Text]"/>
      <dgm:spPr/>
      <dgm:t>
        <a:bodyPr/>
        <a:lstStyle/>
        <a:p>
          <a:r>
            <a:rPr lang="en-US" dirty="0" smtClean="0"/>
            <a:t>14-27</a:t>
          </a:r>
        </a:p>
        <a:p>
          <a:r>
            <a:rPr lang="en-US" dirty="0" smtClean="0"/>
            <a:t>Points</a:t>
          </a:r>
        </a:p>
      </dgm:t>
    </dgm:pt>
    <dgm:pt modelId="{42D5C237-49DD-4BF1-BD69-BCAD7FBE0EE5}" type="parTrans" cxnId="{EDA19E74-1459-45DC-87B8-54DC15E80C9F}">
      <dgm:prSet/>
      <dgm:spPr/>
      <dgm:t>
        <a:bodyPr/>
        <a:lstStyle/>
        <a:p>
          <a:endParaRPr lang="en-US"/>
        </a:p>
      </dgm:t>
    </dgm:pt>
    <dgm:pt modelId="{CCECA880-0FBC-450B-8569-B6F339337CB6}" type="sibTrans" cxnId="{EDA19E74-1459-45DC-87B8-54DC15E80C9F}">
      <dgm:prSet/>
      <dgm:spPr/>
      <dgm:t>
        <a:bodyPr/>
        <a:lstStyle/>
        <a:p>
          <a:endParaRPr lang="en-US"/>
        </a:p>
      </dgm:t>
    </dgm:pt>
    <dgm:pt modelId="{41F89BDA-5BA1-4690-9BF6-E169540EFA6A}">
      <dgm:prSet phldrT="[Text]"/>
      <dgm:spPr/>
      <dgm:t>
        <a:bodyPr/>
        <a:lstStyle/>
        <a:p>
          <a:r>
            <a:rPr lang="en-US" dirty="0" smtClean="0"/>
            <a:t>1 Year</a:t>
          </a:r>
          <a:endParaRPr lang="en-US" dirty="0"/>
        </a:p>
      </dgm:t>
    </dgm:pt>
    <dgm:pt modelId="{7DE10AE5-6F10-4103-AD4A-3DD4EAF41517}" type="parTrans" cxnId="{804CE112-AF93-4D2E-8BE4-875DC0A9D0C3}">
      <dgm:prSet/>
      <dgm:spPr/>
      <dgm:t>
        <a:bodyPr/>
        <a:lstStyle/>
        <a:p>
          <a:endParaRPr lang="en-US"/>
        </a:p>
      </dgm:t>
    </dgm:pt>
    <dgm:pt modelId="{4AEF832C-7F92-4CBC-B321-244192E11BD6}" type="sibTrans" cxnId="{804CE112-AF93-4D2E-8BE4-875DC0A9D0C3}">
      <dgm:prSet/>
      <dgm:spPr/>
      <dgm:t>
        <a:bodyPr/>
        <a:lstStyle/>
        <a:p>
          <a:endParaRPr lang="en-US"/>
        </a:p>
      </dgm:t>
    </dgm:pt>
    <dgm:pt modelId="{45BBFD49-9F2E-4B57-9A72-7DB5EC1040F8}">
      <dgm:prSet phldrT="[Text]"/>
      <dgm:spPr/>
      <dgm:t>
        <a:bodyPr/>
        <a:lstStyle/>
        <a:p>
          <a:r>
            <a:rPr lang="en-US" dirty="0" smtClean="0"/>
            <a:t>Re-Inspection</a:t>
          </a:r>
          <a:endParaRPr lang="en-US" dirty="0"/>
        </a:p>
      </dgm:t>
    </dgm:pt>
    <dgm:pt modelId="{ED7B0E85-7A3F-4DD8-A184-639056BD7190}" type="parTrans" cxnId="{0ED40F22-CB32-44B7-A88C-0FE1B1FEF9EC}">
      <dgm:prSet/>
      <dgm:spPr/>
      <dgm:t>
        <a:bodyPr/>
        <a:lstStyle/>
        <a:p>
          <a:endParaRPr lang="en-US"/>
        </a:p>
      </dgm:t>
    </dgm:pt>
    <dgm:pt modelId="{6B276ADB-5191-4312-97CD-06731F9CC2AC}" type="sibTrans" cxnId="{0ED40F22-CB32-44B7-A88C-0FE1B1FEF9EC}">
      <dgm:prSet/>
      <dgm:spPr/>
      <dgm:t>
        <a:bodyPr/>
        <a:lstStyle/>
        <a:p>
          <a:endParaRPr lang="en-US"/>
        </a:p>
      </dgm:t>
    </dgm:pt>
    <dgm:pt modelId="{F8931C37-66F9-4005-846C-8E99A0EF2D94}">
      <dgm:prSet phldrT="[Text]"/>
      <dgm:spPr/>
      <dgm:t>
        <a:bodyPr/>
        <a:lstStyle/>
        <a:p>
          <a:r>
            <a:rPr lang="en-US" dirty="0" smtClean="0"/>
            <a:t>Re-Inspection</a:t>
          </a:r>
        </a:p>
      </dgm:t>
    </dgm:pt>
    <dgm:pt modelId="{05B81247-AC52-4D33-9911-C96500EA1C91}" type="sibTrans" cxnId="{86D30108-1570-44BC-8988-148B5C9F5BDF}">
      <dgm:prSet/>
      <dgm:spPr/>
      <dgm:t>
        <a:bodyPr/>
        <a:lstStyle/>
        <a:p>
          <a:endParaRPr lang="en-US"/>
        </a:p>
      </dgm:t>
    </dgm:pt>
    <dgm:pt modelId="{8D1E6C37-84E2-4985-B357-6E048B72068E}" type="parTrans" cxnId="{86D30108-1570-44BC-8988-148B5C9F5BDF}">
      <dgm:prSet/>
      <dgm:spPr/>
      <dgm:t>
        <a:bodyPr/>
        <a:lstStyle/>
        <a:p>
          <a:endParaRPr lang="en-US"/>
        </a:p>
      </dgm:t>
    </dgm:pt>
    <dgm:pt modelId="{8B7E6B17-58AD-4516-8AF1-6C254D1B8083}">
      <dgm:prSet phldrT="[Text]"/>
      <dgm:spPr/>
      <dgm:t>
        <a:bodyPr/>
        <a:lstStyle/>
        <a:p>
          <a:r>
            <a:rPr lang="en-US" dirty="0" smtClean="0"/>
            <a:t>5-7 Months</a:t>
          </a:r>
        </a:p>
      </dgm:t>
    </dgm:pt>
    <dgm:pt modelId="{7C499ED9-2422-4CBB-9A1B-B03C4A6E8B9D}" type="parTrans" cxnId="{C16E004F-7A09-42A7-B9A1-816FD3B3BB19}">
      <dgm:prSet/>
      <dgm:spPr/>
      <dgm:t>
        <a:bodyPr/>
        <a:lstStyle/>
        <a:p>
          <a:endParaRPr lang="en-US"/>
        </a:p>
      </dgm:t>
    </dgm:pt>
    <dgm:pt modelId="{DF4BA36F-5197-4AE2-83C7-3A61ECE47EA8}" type="sibTrans" cxnId="{C16E004F-7A09-42A7-B9A1-816FD3B3BB19}">
      <dgm:prSet/>
      <dgm:spPr/>
      <dgm:t>
        <a:bodyPr/>
        <a:lstStyle/>
        <a:p>
          <a:endParaRPr lang="en-US"/>
        </a:p>
      </dgm:t>
    </dgm:pt>
    <dgm:pt modelId="{496C9829-B4D0-4407-B8F8-35BBF6A7C498}">
      <dgm:prSet phldrT="[Text]"/>
      <dgm:spPr/>
      <dgm:t>
        <a:bodyPr/>
        <a:lstStyle/>
        <a:p>
          <a:r>
            <a:rPr lang="en-US" dirty="0" smtClean="0"/>
            <a:t>3-5 Months</a:t>
          </a:r>
          <a:endParaRPr lang="en-US" dirty="0"/>
        </a:p>
      </dgm:t>
    </dgm:pt>
    <dgm:pt modelId="{3EABF9A7-D985-4553-8641-2140EBAE0149}" type="parTrans" cxnId="{772FEE39-49EB-4490-B89F-61B6EB2AFDBA}">
      <dgm:prSet/>
      <dgm:spPr/>
      <dgm:t>
        <a:bodyPr/>
        <a:lstStyle/>
        <a:p>
          <a:endParaRPr lang="en-US"/>
        </a:p>
      </dgm:t>
    </dgm:pt>
    <dgm:pt modelId="{2D0ADFFA-8F1E-4798-9CDA-F006EC7CECB9}" type="sibTrans" cxnId="{772FEE39-49EB-4490-B89F-61B6EB2AFDBA}">
      <dgm:prSet/>
      <dgm:spPr/>
      <dgm:t>
        <a:bodyPr/>
        <a:lstStyle/>
        <a:p>
          <a:endParaRPr lang="en-US"/>
        </a:p>
      </dgm:t>
    </dgm:pt>
    <dgm:pt modelId="{861618AA-CEDD-4120-BF08-01083E88A453}" type="pres">
      <dgm:prSet presAssocID="{CD166563-A2DB-44E2-A824-CE12D3D31E04}" presName="diagram" presStyleCnt="0">
        <dgm:presLayoutVars>
          <dgm:chPref val="1"/>
          <dgm:dir/>
          <dgm:animOne val="branch"/>
          <dgm:animLvl val="lvl"/>
          <dgm:resizeHandles val="exact"/>
        </dgm:presLayoutVars>
      </dgm:prSet>
      <dgm:spPr/>
      <dgm:t>
        <a:bodyPr/>
        <a:lstStyle/>
        <a:p>
          <a:endParaRPr lang="en-US"/>
        </a:p>
      </dgm:t>
    </dgm:pt>
    <dgm:pt modelId="{86293D6D-28E2-4622-B62C-BFD2CEEA7D49}" type="pres">
      <dgm:prSet presAssocID="{8F6E0976-4D0C-4830-86EF-0BE9D03FDD57}" presName="root1" presStyleCnt="0"/>
      <dgm:spPr/>
    </dgm:pt>
    <dgm:pt modelId="{E0E33CAD-F567-4539-99F5-F5424936B70B}" type="pres">
      <dgm:prSet presAssocID="{8F6E0976-4D0C-4830-86EF-0BE9D03FDD57}" presName="LevelOneTextNode" presStyleLbl="node0" presStyleIdx="0" presStyleCnt="1" custLinFactNeighborX="-10318" custLinFactNeighborY="-928">
        <dgm:presLayoutVars>
          <dgm:chPref val="3"/>
        </dgm:presLayoutVars>
      </dgm:prSet>
      <dgm:spPr/>
      <dgm:t>
        <a:bodyPr/>
        <a:lstStyle/>
        <a:p>
          <a:endParaRPr lang="en-US"/>
        </a:p>
      </dgm:t>
    </dgm:pt>
    <dgm:pt modelId="{7CE3980E-88DE-4553-8582-8A96790617D0}" type="pres">
      <dgm:prSet presAssocID="{8F6E0976-4D0C-4830-86EF-0BE9D03FDD57}" presName="level2hierChild" presStyleCnt="0"/>
      <dgm:spPr/>
    </dgm:pt>
    <dgm:pt modelId="{51B073B1-85A6-4454-8B75-1DBECF1A66E6}" type="pres">
      <dgm:prSet presAssocID="{F5EC0E9E-AA83-406B-970F-E1B84E6EAEE5}" presName="conn2-1" presStyleLbl="parChTrans1D2" presStyleIdx="0" presStyleCnt="3"/>
      <dgm:spPr/>
      <dgm:t>
        <a:bodyPr/>
        <a:lstStyle/>
        <a:p>
          <a:endParaRPr lang="en-US"/>
        </a:p>
      </dgm:t>
    </dgm:pt>
    <dgm:pt modelId="{D6E36FEA-53E9-42D6-BDEE-9187D4D524DA}" type="pres">
      <dgm:prSet presAssocID="{F5EC0E9E-AA83-406B-970F-E1B84E6EAEE5}" presName="connTx" presStyleLbl="parChTrans1D2" presStyleIdx="0" presStyleCnt="3"/>
      <dgm:spPr/>
      <dgm:t>
        <a:bodyPr/>
        <a:lstStyle/>
        <a:p>
          <a:endParaRPr lang="en-US"/>
        </a:p>
      </dgm:t>
    </dgm:pt>
    <dgm:pt modelId="{5E65B81B-4BD5-4074-9D83-E4753DE5D024}" type="pres">
      <dgm:prSet presAssocID="{33F70473-7CDB-4448-B8C2-D6F3833BFDEF}" presName="root2" presStyleCnt="0"/>
      <dgm:spPr/>
    </dgm:pt>
    <dgm:pt modelId="{67A69C0D-B6B7-4E47-BF56-5AD10E880DEB}" type="pres">
      <dgm:prSet presAssocID="{33F70473-7CDB-4448-B8C2-D6F3833BFDEF}" presName="LevelTwoTextNode" presStyleLbl="node2" presStyleIdx="0" presStyleCnt="3" custLinFactNeighborX="269" custLinFactNeighborY="-21348">
        <dgm:presLayoutVars>
          <dgm:chPref val="3"/>
        </dgm:presLayoutVars>
      </dgm:prSet>
      <dgm:spPr/>
      <dgm:t>
        <a:bodyPr/>
        <a:lstStyle/>
        <a:p>
          <a:endParaRPr lang="en-US"/>
        </a:p>
      </dgm:t>
    </dgm:pt>
    <dgm:pt modelId="{C3C75150-5B82-48EC-8C51-B59EB64EBF57}" type="pres">
      <dgm:prSet presAssocID="{33F70473-7CDB-4448-B8C2-D6F3833BFDEF}" presName="level3hierChild" presStyleCnt="0"/>
      <dgm:spPr/>
    </dgm:pt>
    <dgm:pt modelId="{E6671EC3-ADE4-4FC3-A328-519807A59343}" type="pres">
      <dgm:prSet presAssocID="{7DE10AE5-6F10-4103-AD4A-3DD4EAF41517}" presName="conn2-1" presStyleLbl="parChTrans1D3" presStyleIdx="0" presStyleCnt="3"/>
      <dgm:spPr/>
      <dgm:t>
        <a:bodyPr/>
        <a:lstStyle/>
        <a:p>
          <a:endParaRPr lang="en-US"/>
        </a:p>
      </dgm:t>
    </dgm:pt>
    <dgm:pt modelId="{4D4A3256-6854-4435-AC25-7177B725A051}" type="pres">
      <dgm:prSet presAssocID="{7DE10AE5-6F10-4103-AD4A-3DD4EAF41517}" presName="connTx" presStyleLbl="parChTrans1D3" presStyleIdx="0" presStyleCnt="3"/>
      <dgm:spPr/>
      <dgm:t>
        <a:bodyPr/>
        <a:lstStyle/>
        <a:p>
          <a:endParaRPr lang="en-US"/>
        </a:p>
      </dgm:t>
    </dgm:pt>
    <dgm:pt modelId="{7E292115-C85A-4F42-8686-72A21DE9D635}" type="pres">
      <dgm:prSet presAssocID="{41F89BDA-5BA1-4690-9BF6-E169540EFA6A}" presName="root2" presStyleCnt="0"/>
      <dgm:spPr/>
    </dgm:pt>
    <dgm:pt modelId="{77C63664-5812-4713-B42C-992B4C205C74}" type="pres">
      <dgm:prSet presAssocID="{41F89BDA-5BA1-4690-9BF6-E169540EFA6A}" presName="LevelTwoTextNode" presStyleLbl="node3" presStyleIdx="0" presStyleCnt="3" custLinFactNeighborX="-529" custLinFactNeighborY="-20743">
        <dgm:presLayoutVars>
          <dgm:chPref val="3"/>
        </dgm:presLayoutVars>
      </dgm:prSet>
      <dgm:spPr/>
      <dgm:t>
        <a:bodyPr/>
        <a:lstStyle/>
        <a:p>
          <a:endParaRPr lang="en-US"/>
        </a:p>
      </dgm:t>
    </dgm:pt>
    <dgm:pt modelId="{517C5B68-AABB-4086-8E49-7A585288BDD3}" type="pres">
      <dgm:prSet presAssocID="{41F89BDA-5BA1-4690-9BF6-E169540EFA6A}" presName="level3hierChild" presStyleCnt="0"/>
      <dgm:spPr/>
    </dgm:pt>
    <dgm:pt modelId="{80272A91-A803-4125-954F-369F9458F3C4}" type="pres">
      <dgm:prSet presAssocID="{42D5C237-49DD-4BF1-BD69-BCAD7FBE0EE5}" presName="conn2-1" presStyleLbl="parChTrans1D2" presStyleIdx="1" presStyleCnt="3"/>
      <dgm:spPr/>
      <dgm:t>
        <a:bodyPr/>
        <a:lstStyle/>
        <a:p>
          <a:endParaRPr lang="en-US"/>
        </a:p>
      </dgm:t>
    </dgm:pt>
    <dgm:pt modelId="{1E960C3C-6CC5-49D0-9073-ACBAB7C8FE17}" type="pres">
      <dgm:prSet presAssocID="{42D5C237-49DD-4BF1-BD69-BCAD7FBE0EE5}" presName="connTx" presStyleLbl="parChTrans1D2" presStyleIdx="1" presStyleCnt="3"/>
      <dgm:spPr/>
      <dgm:t>
        <a:bodyPr/>
        <a:lstStyle/>
        <a:p>
          <a:endParaRPr lang="en-US"/>
        </a:p>
      </dgm:t>
    </dgm:pt>
    <dgm:pt modelId="{255864AF-A299-4DEC-9586-EDB10AD6BB43}" type="pres">
      <dgm:prSet presAssocID="{D186934D-7EDF-4582-8175-A557ED2F66D8}" presName="root2" presStyleCnt="0"/>
      <dgm:spPr/>
    </dgm:pt>
    <dgm:pt modelId="{B2BF1C36-1A7A-4718-8045-2557632043C7}" type="pres">
      <dgm:prSet presAssocID="{D186934D-7EDF-4582-8175-A557ED2F66D8}" presName="LevelTwoTextNode" presStyleLbl="node2" presStyleIdx="1" presStyleCnt="3">
        <dgm:presLayoutVars>
          <dgm:chPref val="3"/>
        </dgm:presLayoutVars>
      </dgm:prSet>
      <dgm:spPr/>
      <dgm:t>
        <a:bodyPr/>
        <a:lstStyle/>
        <a:p>
          <a:endParaRPr lang="en-US"/>
        </a:p>
      </dgm:t>
    </dgm:pt>
    <dgm:pt modelId="{07C9F4F5-4AC8-4DC8-89A7-F5660C396592}" type="pres">
      <dgm:prSet presAssocID="{D186934D-7EDF-4582-8175-A557ED2F66D8}" presName="level3hierChild" presStyleCnt="0"/>
      <dgm:spPr/>
    </dgm:pt>
    <dgm:pt modelId="{1B1EAFE6-591F-48D1-9A1C-726D1D1DABDA}" type="pres">
      <dgm:prSet presAssocID="{8D1E6C37-84E2-4985-B357-6E048B72068E}" presName="conn2-1" presStyleLbl="parChTrans1D3" presStyleIdx="1" presStyleCnt="3"/>
      <dgm:spPr/>
      <dgm:t>
        <a:bodyPr/>
        <a:lstStyle/>
        <a:p>
          <a:endParaRPr lang="en-US"/>
        </a:p>
      </dgm:t>
    </dgm:pt>
    <dgm:pt modelId="{46B4269D-199B-4831-BA53-6E3BAB335204}" type="pres">
      <dgm:prSet presAssocID="{8D1E6C37-84E2-4985-B357-6E048B72068E}" presName="connTx" presStyleLbl="parChTrans1D3" presStyleIdx="1" presStyleCnt="3"/>
      <dgm:spPr/>
      <dgm:t>
        <a:bodyPr/>
        <a:lstStyle/>
        <a:p>
          <a:endParaRPr lang="en-US"/>
        </a:p>
      </dgm:t>
    </dgm:pt>
    <dgm:pt modelId="{D0435031-3924-480E-979F-8AE328F1C893}" type="pres">
      <dgm:prSet presAssocID="{F8931C37-66F9-4005-846C-8E99A0EF2D94}" presName="root2" presStyleCnt="0"/>
      <dgm:spPr/>
    </dgm:pt>
    <dgm:pt modelId="{B72C15FC-8094-4082-8632-6E2A1311849D}" type="pres">
      <dgm:prSet presAssocID="{F8931C37-66F9-4005-846C-8E99A0EF2D94}" presName="LevelTwoTextNode" presStyleLbl="node3" presStyleIdx="1" presStyleCnt="3">
        <dgm:presLayoutVars>
          <dgm:chPref val="3"/>
        </dgm:presLayoutVars>
      </dgm:prSet>
      <dgm:spPr/>
      <dgm:t>
        <a:bodyPr/>
        <a:lstStyle/>
        <a:p>
          <a:endParaRPr lang="en-US"/>
        </a:p>
      </dgm:t>
    </dgm:pt>
    <dgm:pt modelId="{54BE2FEB-2627-42C3-82B7-DF6C203056ED}" type="pres">
      <dgm:prSet presAssocID="{F8931C37-66F9-4005-846C-8E99A0EF2D94}" presName="level3hierChild" presStyleCnt="0"/>
      <dgm:spPr/>
    </dgm:pt>
    <dgm:pt modelId="{2023F9B9-0D22-43E0-A99B-174B017CC6CF}" type="pres">
      <dgm:prSet presAssocID="{7C499ED9-2422-4CBB-9A1B-B03C4A6E8B9D}" presName="conn2-1" presStyleLbl="parChTrans1D4" presStyleIdx="0" presStyleCnt="2"/>
      <dgm:spPr/>
      <dgm:t>
        <a:bodyPr/>
        <a:lstStyle/>
        <a:p>
          <a:endParaRPr lang="en-US"/>
        </a:p>
      </dgm:t>
    </dgm:pt>
    <dgm:pt modelId="{0CCAA021-0B3F-4237-A165-B98A4BBD83A9}" type="pres">
      <dgm:prSet presAssocID="{7C499ED9-2422-4CBB-9A1B-B03C4A6E8B9D}" presName="connTx" presStyleLbl="parChTrans1D4" presStyleIdx="0" presStyleCnt="2"/>
      <dgm:spPr/>
      <dgm:t>
        <a:bodyPr/>
        <a:lstStyle/>
        <a:p>
          <a:endParaRPr lang="en-US"/>
        </a:p>
      </dgm:t>
    </dgm:pt>
    <dgm:pt modelId="{1C2D2261-9E31-4670-8BC5-CB9EA7F2FF29}" type="pres">
      <dgm:prSet presAssocID="{8B7E6B17-58AD-4516-8AF1-6C254D1B8083}" presName="root2" presStyleCnt="0"/>
      <dgm:spPr/>
    </dgm:pt>
    <dgm:pt modelId="{804DFE95-F154-49B6-A013-E5A213CF440F}" type="pres">
      <dgm:prSet presAssocID="{8B7E6B17-58AD-4516-8AF1-6C254D1B8083}" presName="LevelTwoTextNode" presStyleLbl="node4" presStyleIdx="0" presStyleCnt="2">
        <dgm:presLayoutVars>
          <dgm:chPref val="3"/>
        </dgm:presLayoutVars>
      </dgm:prSet>
      <dgm:spPr/>
      <dgm:t>
        <a:bodyPr/>
        <a:lstStyle/>
        <a:p>
          <a:endParaRPr lang="en-US"/>
        </a:p>
      </dgm:t>
    </dgm:pt>
    <dgm:pt modelId="{41BE6513-5B74-42D2-947F-502DB8C673DC}" type="pres">
      <dgm:prSet presAssocID="{8B7E6B17-58AD-4516-8AF1-6C254D1B8083}" presName="level3hierChild" presStyleCnt="0"/>
      <dgm:spPr/>
    </dgm:pt>
    <dgm:pt modelId="{8075553D-5750-4EE5-BB2C-41074C6130AE}" type="pres">
      <dgm:prSet presAssocID="{DA9CC315-8581-4760-8BF0-774811A1F81D}" presName="conn2-1" presStyleLbl="parChTrans1D2" presStyleIdx="2" presStyleCnt="3"/>
      <dgm:spPr/>
      <dgm:t>
        <a:bodyPr/>
        <a:lstStyle/>
        <a:p>
          <a:endParaRPr lang="en-US"/>
        </a:p>
      </dgm:t>
    </dgm:pt>
    <dgm:pt modelId="{0F606522-AEF2-4A8A-9870-B16B864C8161}" type="pres">
      <dgm:prSet presAssocID="{DA9CC315-8581-4760-8BF0-774811A1F81D}" presName="connTx" presStyleLbl="parChTrans1D2" presStyleIdx="2" presStyleCnt="3"/>
      <dgm:spPr/>
      <dgm:t>
        <a:bodyPr/>
        <a:lstStyle/>
        <a:p>
          <a:endParaRPr lang="en-US"/>
        </a:p>
      </dgm:t>
    </dgm:pt>
    <dgm:pt modelId="{02FF7235-5705-40DB-8D94-21D00830355F}" type="pres">
      <dgm:prSet presAssocID="{D385ED2B-F45F-41E5-83C4-58882377BB00}" presName="root2" presStyleCnt="0"/>
      <dgm:spPr/>
    </dgm:pt>
    <dgm:pt modelId="{B7D490EC-156D-4F35-9E27-2BCC037A4107}" type="pres">
      <dgm:prSet presAssocID="{D385ED2B-F45F-41E5-83C4-58882377BB00}" presName="LevelTwoTextNode" presStyleLbl="node2" presStyleIdx="2" presStyleCnt="3" custLinFactNeighborX="3699" custLinFactNeighborY="19446">
        <dgm:presLayoutVars>
          <dgm:chPref val="3"/>
        </dgm:presLayoutVars>
      </dgm:prSet>
      <dgm:spPr/>
      <dgm:t>
        <a:bodyPr/>
        <a:lstStyle/>
        <a:p>
          <a:endParaRPr lang="en-US"/>
        </a:p>
      </dgm:t>
    </dgm:pt>
    <dgm:pt modelId="{5319AE6D-9C60-4CE6-A3A6-E8AFF8FB066B}" type="pres">
      <dgm:prSet presAssocID="{D385ED2B-F45F-41E5-83C4-58882377BB00}" presName="level3hierChild" presStyleCnt="0"/>
      <dgm:spPr/>
    </dgm:pt>
    <dgm:pt modelId="{360D38F7-67F0-4F2B-A591-9DFA94A5A0F2}" type="pres">
      <dgm:prSet presAssocID="{ED7B0E85-7A3F-4DD8-A184-639056BD7190}" presName="conn2-1" presStyleLbl="parChTrans1D3" presStyleIdx="2" presStyleCnt="3"/>
      <dgm:spPr/>
      <dgm:t>
        <a:bodyPr/>
        <a:lstStyle/>
        <a:p>
          <a:endParaRPr lang="en-US"/>
        </a:p>
      </dgm:t>
    </dgm:pt>
    <dgm:pt modelId="{5FF47517-4388-4BD8-BA25-8D25E7A577E9}" type="pres">
      <dgm:prSet presAssocID="{ED7B0E85-7A3F-4DD8-A184-639056BD7190}" presName="connTx" presStyleLbl="parChTrans1D3" presStyleIdx="2" presStyleCnt="3"/>
      <dgm:spPr/>
      <dgm:t>
        <a:bodyPr/>
        <a:lstStyle/>
        <a:p>
          <a:endParaRPr lang="en-US"/>
        </a:p>
      </dgm:t>
    </dgm:pt>
    <dgm:pt modelId="{6AFE9661-23E0-45DE-B58F-78A34F7FE50D}" type="pres">
      <dgm:prSet presAssocID="{45BBFD49-9F2E-4B57-9A72-7DB5EC1040F8}" presName="root2" presStyleCnt="0"/>
      <dgm:spPr/>
    </dgm:pt>
    <dgm:pt modelId="{A496FE5A-6E94-42C1-85C0-3B33E19471EE}" type="pres">
      <dgm:prSet presAssocID="{45BBFD49-9F2E-4B57-9A72-7DB5EC1040F8}" presName="LevelTwoTextNode" presStyleLbl="node3" presStyleIdx="2" presStyleCnt="3" custLinFactNeighborY="19446">
        <dgm:presLayoutVars>
          <dgm:chPref val="3"/>
        </dgm:presLayoutVars>
      </dgm:prSet>
      <dgm:spPr/>
      <dgm:t>
        <a:bodyPr/>
        <a:lstStyle/>
        <a:p>
          <a:endParaRPr lang="en-US"/>
        </a:p>
      </dgm:t>
    </dgm:pt>
    <dgm:pt modelId="{76E90C38-18A0-4606-989E-FF1843EA7AE2}" type="pres">
      <dgm:prSet presAssocID="{45BBFD49-9F2E-4B57-9A72-7DB5EC1040F8}" presName="level3hierChild" presStyleCnt="0"/>
      <dgm:spPr/>
    </dgm:pt>
    <dgm:pt modelId="{2345311A-46E3-4A13-A383-99DA93F54F62}" type="pres">
      <dgm:prSet presAssocID="{3EABF9A7-D985-4553-8641-2140EBAE0149}" presName="conn2-1" presStyleLbl="parChTrans1D4" presStyleIdx="1" presStyleCnt="2"/>
      <dgm:spPr/>
      <dgm:t>
        <a:bodyPr/>
        <a:lstStyle/>
        <a:p>
          <a:endParaRPr lang="en-US"/>
        </a:p>
      </dgm:t>
    </dgm:pt>
    <dgm:pt modelId="{11840A55-918A-4E86-93BB-9857B806340E}" type="pres">
      <dgm:prSet presAssocID="{3EABF9A7-D985-4553-8641-2140EBAE0149}" presName="connTx" presStyleLbl="parChTrans1D4" presStyleIdx="1" presStyleCnt="2"/>
      <dgm:spPr/>
      <dgm:t>
        <a:bodyPr/>
        <a:lstStyle/>
        <a:p>
          <a:endParaRPr lang="en-US"/>
        </a:p>
      </dgm:t>
    </dgm:pt>
    <dgm:pt modelId="{C334503F-E948-41A0-9991-2FF3B86DA85C}" type="pres">
      <dgm:prSet presAssocID="{496C9829-B4D0-4407-B8F8-35BBF6A7C498}" presName="root2" presStyleCnt="0"/>
      <dgm:spPr/>
    </dgm:pt>
    <dgm:pt modelId="{742E232A-C299-48FF-AE1B-29D4772E3E29}" type="pres">
      <dgm:prSet presAssocID="{496C9829-B4D0-4407-B8F8-35BBF6A7C498}" presName="LevelTwoTextNode" presStyleLbl="node4" presStyleIdx="1" presStyleCnt="2" custLinFactNeighborX="6" custLinFactNeighborY="19446">
        <dgm:presLayoutVars>
          <dgm:chPref val="3"/>
        </dgm:presLayoutVars>
      </dgm:prSet>
      <dgm:spPr/>
      <dgm:t>
        <a:bodyPr/>
        <a:lstStyle/>
        <a:p>
          <a:endParaRPr lang="en-US"/>
        </a:p>
      </dgm:t>
    </dgm:pt>
    <dgm:pt modelId="{88675E06-D8AB-4E48-AD53-EFD3AF1DB659}" type="pres">
      <dgm:prSet presAssocID="{496C9829-B4D0-4407-B8F8-35BBF6A7C498}" presName="level3hierChild" presStyleCnt="0"/>
      <dgm:spPr/>
    </dgm:pt>
  </dgm:ptLst>
  <dgm:cxnLst>
    <dgm:cxn modelId="{216F4092-DFBF-4D04-B6F3-21D8AEF7A796}" type="presOf" srcId="{D385ED2B-F45F-41E5-83C4-58882377BB00}" destId="{B7D490EC-156D-4F35-9E27-2BCC037A4107}" srcOrd="0" destOrd="0" presId="urn:microsoft.com/office/officeart/2005/8/layout/hierarchy2"/>
    <dgm:cxn modelId="{151A047F-52D0-4801-8EB4-A80953F54F7F}" type="presOf" srcId="{F5EC0E9E-AA83-406B-970F-E1B84E6EAEE5}" destId="{51B073B1-85A6-4454-8B75-1DBECF1A66E6}" srcOrd="0" destOrd="0" presId="urn:microsoft.com/office/officeart/2005/8/layout/hierarchy2"/>
    <dgm:cxn modelId="{24A8F81B-DA56-4D12-BE31-9C0924010EC0}" srcId="{CD166563-A2DB-44E2-A824-CE12D3D31E04}" destId="{8F6E0976-4D0C-4830-86EF-0BE9D03FDD57}" srcOrd="0" destOrd="0" parTransId="{6A669E70-C46A-4980-8A2D-3E602E9F3E70}" sibTransId="{D1106704-1EF7-4069-B043-757F57E59987}"/>
    <dgm:cxn modelId="{F02CBF6C-626D-4A70-8B5C-1FE0FF6696DD}" type="presOf" srcId="{D186934D-7EDF-4582-8175-A557ED2F66D8}" destId="{B2BF1C36-1A7A-4718-8045-2557632043C7}" srcOrd="0" destOrd="0" presId="urn:microsoft.com/office/officeart/2005/8/layout/hierarchy2"/>
    <dgm:cxn modelId="{6892C1A9-45A9-4239-B14C-5E8B76D5A6EF}" type="presOf" srcId="{7DE10AE5-6F10-4103-AD4A-3DD4EAF41517}" destId="{4D4A3256-6854-4435-AC25-7177B725A051}" srcOrd="1" destOrd="0" presId="urn:microsoft.com/office/officeart/2005/8/layout/hierarchy2"/>
    <dgm:cxn modelId="{804CE112-AF93-4D2E-8BE4-875DC0A9D0C3}" srcId="{33F70473-7CDB-4448-B8C2-D6F3833BFDEF}" destId="{41F89BDA-5BA1-4690-9BF6-E169540EFA6A}" srcOrd="0" destOrd="0" parTransId="{7DE10AE5-6F10-4103-AD4A-3DD4EAF41517}" sibTransId="{4AEF832C-7F92-4CBC-B321-244192E11BD6}"/>
    <dgm:cxn modelId="{C74918FB-ECB1-4C0F-8F3D-9506A577D64F}" type="presOf" srcId="{41F89BDA-5BA1-4690-9BF6-E169540EFA6A}" destId="{77C63664-5812-4713-B42C-992B4C205C74}" srcOrd="0" destOrd="0" presId="urn:microsoft.com/office/officeart/2005/8/layout/hierarchy2"/>
    <dgm:cxn modelId="{C49E7982-AAEC-49FA-AFCE-C286F6CD7573}" type="presOf" srcId="{DA9CC315-8581-4760-8BF0-774811A1F81D}" destId="{8075553D-5750-4EE5-BB2C-41074C6130AE}" srcOrd="0" destOrd="0" presId="urn:microsoft.com/office/officeart/2005/8/layout/hierarchy2"/>
    <dgm:cxn modelId="{86D30108-1570-44BC-8988-148B5C9F5BDF}" srcId="{D186934D-7EDF-4582-8175-A557ED2F66D8}" destId="{F8931C37-66F9-4005-846C-8E99A0EF2D94}" srcOrd="0" destOrd="0" parTransId="{8D1E6C37-84E2-4985-B357-6E048B72068E}" sibTransId="{05B81247-AC52-4D33-9911-C96500EA1C91}"/>
    <dgm:cxn modelId="{40277C15-F92C-43EB-9947-9D01932AD085}" type="presOf" srcId="{ED7B0E85-7A3F-4DD8-A184-639056BD7190}" destId="{360D38F7-67F0-4F2B-A591-9DFA94A5A0F2}" srcOrd="0" destOrd="0" presId="urn:microsoft.com/office/officeart/2005/8/layout/hierarchy2"/>
    <dgm:cxn modelId="{001DC4E9-FD48-42FE-8BCD-FC53FB67C2ED}" type="presOf" srcId="{496C9829-B4D0-4407-B8F8-35BBF6A7C498}" destId="{742E232A-C299-48FF-AE1B-29D4772E3E29}" srcOrd="0" destOrd="0" presId="urn:microsoft.com/office/officeart/2005/8/layout/hierarchy2"/>
    <dgm:cxn modelId="{7265C275-3CF9-4BC6-96F3-5F05283477DF}" type="presOf" srcId="{42D5C237-49DD-4BF1-BD69-BCAD7FBE0EE5}" destId="{1E960C3C-6CC5-49D0-9073-ACBAB7C8FE17}" srcOrd="1" destOrd="0" presId="urn:microsoft.com/office/officeart/2005/8/layout/hierarchy2"/>
    <dgm:cxn modelId="{77CD17AF-C842-4BA1-A7A3-464E33CB91E8}" type="presOf" srcId="{7C499ED9-2422-4CBB-9A1B-B03C4A6E8B9D}" destId="{0CCAA021-0B3F-4237-A165-B98A4BBD83A9}" srcOrd="1" destOrd="0" presId="urn:microsoft.com/office/officeart/2005/8/layout/hierarchy2"/>
    <dgm:cxn modelId="{B2792B26-01FC-4D60-810B-E744C9A79BBA}" type="presOf" srcId="{F8931C37-66F9-4005-846C-8E99A0EF2D94}" destId="{B72C15FC-8094-4082-8632-6E2A1311849D}" srcOrd="0" destOrd="0" presId="urn:microsoft.com/office/officeart/2005/8/layout/hierarchy2"/>
    <dgm:cxn modelId="{EA189BA8-D775-4D4B-8B8B-5B6168C0CEC2}" type="presOf" srcId="{42D5C237-49DD-4BF1-BD69-BCAD7FBE0EE5}" destId="{80272A91-A803-4125-954F-369F9458F3C4}" srcOrd="0" destOrd="0" presId="urn:microsoft.com/office/officeart/2005/8/layout/hierarchy2"/>
    <dgm:cxn modelId="{A8C2B851-B56D-4F41-AB78-A36E69842841}" type="presOf" srcId="{7DE10AE5-6F10-4103-AD4A-3DD4EAF41517}" destId="{E6671EC3-ADE4-4FC3-A328-519807A59343}" srcOrd="0" destOrd="0" presId="urn:microsoft.com/office/officeart/2005/8/layout/hierarchy2"/>
    <dgm:cxn modelId="{088509CA-AB9A-4BC6-A534-195C0736A744}" type="presOf" srcId="{7C499ED9-2422-4CBB-9A1B-B03C4A6E8B9D}" destId="{2023F9B9-0D22-43E0-A99B-174B017CC6CF}" srcOrd="0" destOrd="0" presId="urn:microsoft.com/office/officeart/2005/8/layout/hierarchy2"/>
    <dgm:cxn modelId="{F58DB85D-3C63-4629-98C9-EE7C315D1247}" srcId="{8F6E0976-4D0C-4830-86EF-0BE9D03FDD57}" destId="{D385ED2B-F45F-41E5-83C4-58882377BB00}" srcOrd="2" destOrd="0" parTransId="{DA9CC315-8581-4760-8BF0-774811A1F81D}" sibTransId="{1A37354D-C0AD-4175-868D-ED0712F78468}"/>
    <dgm:cxn modelId="{3CAC7E46-7502-4C65-9A0E-7F0E6674E671}" type="presOf" srcId="{F5EC0E9E-AA83-406B-970F-E1B84E6EAEE5}" destId="{D6E36FEA-53E9-42D6-BDEE-9187D4D524DA}" srcOrd="1" destOrd="0" presId="urn:microsoft.com/office/officeart/2005/8/layout/hierarchy2"/>
    <dgm:cxn modelId="{EE4EF7B1-A580-4D99-B62A-130B8DC9BA8B}" type="presOf" srcId="{3EABF9A7-D985-4553-8641-2140EBAE0149}" destId="{2345311A-46E3-4A13-A383-99DA93F54F62}" srcOrd="0" destOrd="0" presId="urn:microsoft.com/office/officeart/2005/8/layout/hierarchy2"/>
    <dgm:cxn modelId="{C16E004F-7A09-42A7-B9A1-816FD3B3BB19}" srcId="{F8931C37-66F9-4005-846C-8E99A0EF2D94}" destId="{8B7E6B17-58AD-4516-8AF1-6C254D1B8083}" srcOrd="0" destOrd="0" parTransId="{7C499ED9-2422-4CBB-9A1B-B03C4A6E8B9D}" sibTransId="{DF4BA36F-5197-4AE2-83C7-3A61ECE47EA8}"/>
    <dgm:cxn modelId="{0089924D-6AA8-438B-8399-AF1D50EDC993}" type="presOf" srcId="{8B7E6B17-58AD-4516-8AF1-6C254D1B8083}" destId="{804DFE95-F154-49B6-A013-E5A213CF440F}" srcOrd="0" destOrd="0" presId="urn:microsoft.com/office/officeart/2005/8/layout/hierarchy2"/>
    <dgm:cxn modelId="{BA2D1215-06F8-498A-81D5-CB0031C749BC}" type="presOf" srcId="{ED7B0E85-7A3F-4DD8-A184-639056BD7190}" destId="{5FF47517-4388-4BD8-BA25-8D25E7A577E9}" srcOrd="1" destOrd="0" presId="urn:microsoft.com/office/officeart/2005/8/layout/hierarchy2"/>
    <dgm:cxn modelId="{0643AB9F-C323-4BD1-B3A7-43FA8802548F}" srcId="{8F6E0976-4D0C-4830-86EF-0BE9D03FDD57}" destId="{33F70473-7CDB-4448-B8C2-D6F3833BFDEF}" srcOrd="0" destOrd="0" parTransId="{F5EC0E9E-AA83-406B-970F-E1B84E6EAEE5}" sibTransId="{C85D6361-3F78-413C-B6D9-BA8D95A06E2D}"/>
    <dgm:cxn modelId="{ABFA3F76-BF37-4265-A0D6-9A2EDDA5E404}" type="presOf" srcId="{DA9CC315-8581-4760-8BF0-774811A1F81D}" destId="{0F606522-AEF2-4A8A-9870-B16B864C8161}" srcOrd="1" destOrd="0" presId="urn:microsoft.com/office/officeart/2005/8/layout/hierarchy2"/>
    <dgm:cxn modelId="{E60466E5-D00E-4A1D-848B-2C65F7C5433B}" type="presOf" srcId="{8D1E6C37-84E2-4985-B357-6E048B72068E}" destId="{46B4269D-199B-4831-BA53-6E3BAB335204}" srcOrd="1" destOrd="0" presId="urn:microsoft.com/office/officeart/2005/8/layout/hierarchy2"/>
    <dgm:cxn modelId="{E5DA69FE-8335-4466-8935-0C30A24FE945}" type="presOf" srcId="{33F70473-7CDB-4448-B8C2-D6F3833BFDEF}" destId="{67A69C0D-B6B7-4E47-BF56-5AD10E880DEB}" srcOrd="0" destOrd="0" presId="urn:microsoft.com/office/officeart/2005/8/layout/hierarchy2"/>
    <dgm:cxn modelId="{772FEE39-49EB-4490-B89F-61B6EB2AFDBA}" srcId="{45BBFD49-9F2E-4B57-9A72-7DB5EC1040F8}" destId="{496C9829-B4D0-4407-B8F8-35BBF6A7C498}" srcOrd="0" destOrd="0" parTransId="{3EABF9A7-D985-4553-8641-2140EBAE0149}" sibTransId="{2D0ADFFA-8F1E-4798-9CDA-F006EC7CECB9}"/>
    <dgm:cxn modelId="{EDA19E74-1459-45DC-87B8-54DC15E80C9F}" srcId="{8F6E0976-4D0C-4830-86EF-0BE9D03FDD57}" destId="{D186934D-7EDF-4582-8175-A557ED2F66D8}" srcOrd="1" destOrd="0" parTransId="{42D5C237-49DD-4BF1-BD69-BCAD7FBE0EE5}" sibTransId="{CCECA880-0FBC-450B-8569-B6F339337CB6}"/>
    <dgm:cxn modelId="{B3D8C8BA-7BE2-4A61-A8A3-1165C86A1D0D}" type="presOf" srcId="{8F6E0976-4D0C-4830-86EF-0BE9D03FDD57}" destId="{E0E33CAD-F567-4539-99F5-F5424936B70B}" srcOrd="0" destOrd="0" presId="urn:microsoft.com/office/officeart/2005/8/layout/hierarchy2"/>
    <dgm:cxn modelId="{528F075C-A7F6-4923-8424-604F76813AAE}" type="presOf" srcId="{45BBFD49-9F2E-4B57-9A72-7DB5EC1040F8}" destId="{A496FE5A-6E94-42C1-85C0-3B33E19471EE}" srcOrd="0" destOrd="0" presId="urn:microsoft.com/office/officeart/2005/8/layout/hierarchy2"/>
    <dgm:cxn modelId="{C84FA16C-EA1C-486F-A6DA-D633F2E9B746}" type="presOf" srcId="{CD166563-A2DB-44E2-A824-CE12D3D31E04}" destId="{861618AA-CEDD-4120-BF08-01083E88A453}" srcOrd="0" destOrd="0" presId="urn:microsoft.com/office/officeart/2005/8/layout/hierarchy2"/>
    <dgm:cxn modelId="{605F065A-8EDC-45F5-B451-BA640A0C5A0A}" type="presOf" srcId="{8D1E6C37-84E2-4985-B357-6E048B72068E}" destId="{1B1EAFE6-591F-48D1-9A1C-726D1D1DABDA}" srcOrd="0" destOrd="0" presId="urn:microsoft.com/office/officeart/2005/8/layout/hierarchy2"/>
    <dgm:cxn modelId="{C7B79C69-6549-4409-B819-DEDD1010B4F3}" type="presOf" srcId="{3EABF9A7-D985-4553-8641-2140EBAE0149}" destId="{11840A55-918A-4E86-93BB-9857B806340E}" srcOrd="1" destOrd="0" presId="urn:microsoft.com/office/officeart/2005/8/layout/hierarchy2"/>
    <dgm:cxn modelId="{0ED40F22-CB32-44B7-A88C-0FE1B1FEF9EC}" srcId="{D385ED2B-F45F-41E5-83C4-58882377BB00}" destId="{45BBFD49-9F2E-4B57-9A72-7DB5EC1040F8}" srcOrd="0" destOrd="0" parTransId="{ED7B0E85-7A3F-4DD8-A184-639056BD7190}" sibTransId="{6B276ADB-5191-4312-97CD-06731F9CC2AC}"/>
    <dgm:cxn modelId="{2508E190-0120-41C5-B509-30E3C2D1CCB9}" type="presParOf" srcId="{861618AA-CEDD-4120-BF08-01083E88A453}" destId="{86293D6D-28E2-4622-B62C-BFD2CEEA7D49}" srcOrd="0" destOrd="0" presId="urn:microsoft.com/office/officeart/2005/8/layout/hierarchy2"/>
    <dgm:cxn modelId="{C6282CAB-A97A-4F08-ABD0-052762156320}" type="presParOf" srcId="{86293D6D-28E2-4622-B62C-BFD2CEEA7D49}" destId="{E0E33CAD-F567-4539-99F5-F5424936B70B}" srcOrd="0" destOrd="0" presId="urn:microsoft.com/office/officeart/2005/8/layout/hierarchy2"/>
    <dgm:cxn modelId="{DDB21950-B497-4247-94F3-C592B9876C26}" type="presParOf" srcId="{86293D6D-28E2-4622-B62C-BFD2CEEA7D49}" destId="{7CE3980E-88DE-4553-8582-8A96790617D0}" srcOrd="1" destOrd="0" presId="urn:microsoft.com/office/officeart/2005/8/layout/hierarchy2"/>
    <dgm:cxn modelId="{DADEE897-8331-4E2A-95F1-E6745729F33E}" type="presParOf" srcId="{7CE3980E-88DE-4553-8582-8A96790617D0}" destId="{51B073B1-85A6-4454-8B75-1DBECF1A66E6}" srcOrd="0" destOrd="0" presId="urn:microsoft.com/office/officeart/2005/8/layout/hierarchy2"/>
    <dgm:cxn modelId="{1FC4D3BA-99E2-454A-A3B6-8A0F19A77DD0}" type="presParOf" srcId="{51B073B1-85A6-4454-8B75-1DBECF1A66E6}" destId="{D6E36FEA-53E9-42D6-BDEE-9187D4D524DA}" srcOrd="0" destOrd="0" presId="urn:microsoft.com/office/officeart/2005/8/layout/hierarchy2"/>
    <dgm:cxn modelId="{4B06F643-D512-49BC-85DE-B9D9AA338417}" type="presParOf" srcId="{7CE3980E-88DE-4553-8582-8A96790617D0}" destId="{5E65B81B-4BD5-4074-9D83-E4753DE5D024}" srcOrd="1" destOrd="0" presId="urn:microsoft.com/office/officeart/2005/8/layout/hierarchy2"/>
    <dgm:cxn modelId="{9E4A3F17-0B77-4D4B-9E33-BCF722B81366}" type="presParOf" srcId="{5E65B81B-4BD5-4074-9D83-E4753DE5D024}" destId="{67A69C0D-B6B7-4E47-BF56-5AD10E880DEB}" srcOrd="0" destOrd="0" presId="urn:microsoft.com/office/officeart/2005/8/layout/hierarchy2"/>
    <dgm:cxn modelId="{F9EA5237-3681-4969-9F1D-3638990CD974}" type="presParOf" srcId="{5E65B81B-4BD5-4074-9D83-E4753DE5D024}" destId="{C3C75150-5B82-48EC-8C51-B59EB64EBF57}" srcOrd="1" destOrd="0" presId="urn:microsoft.com/office/officeart/2005/8/layout/hierarchy2"/>
    <dgm:cxn modelId="{51FF66A8-58FB-4574-8FD7-1318672D0126}" type="presParOf" srcId="{C3C75150-5B82-48EC-8C51-B59EB64EBF57}" destId="{E6671EC3-ADE4-4FC3-A328-519807A59343}" srcOrd="0" destOrd="0" presId="urn:microsoft.com/office/officeart/2005/8/layout/hierarchy2"/>
    <dgm:cxn modelId="{10A0D02D-7A01-43DD-94EF-36E3211E6340}" type="presParOf" srcId="{E6671EC3-ADE4-4FC3-A328-519807A59343}" destId="{4D4A3256-6854-4435-AC25-7177B725A051}" srcOrd="0" destOrd="0" presId="urn:microsoft.com/office/officeart/2005/8/layout/hierarchy2"/>
    <dgm:cxn modelId="{E67A7542-625B-41BE-B812-ED91ECAF9E91}" type="presParOf" srcId="{C3C75150-5B82-48EC-8C51-B59EB64EBF57}" destId="{7E292115-C85A-4F42-8686-72A21DE9D635}" srcOrd="1" destOrd="0" presId="urn:microsoft.com/office/officeart/2005/8/layout/hierarchy2"/>
    <dgm:cxn modelId="{D9CEF4D0-4C3C-4E23-B83E-254082D11430}" type="presParOf" srcId="{7E292115-C85A-4F42-8686-72A21DE9D635}" destId="{77C63664-5812-4713-B42C-992B4C205C74}" srcOrd="0" destOrd="0" presId="urn:microsoft.com/office/officeart/2005/8/layout/hierarchy2"/>
    <dgm:cxn modelId="{2165A717-6E40-4FBD-A861-27D5A6450690}" type="presParOf" srcId="{7E292115-C85A-4F42-8686-72A21DE9D635}" destId="{517C5B68-AABB-4086-8E49-7A585288BDD3}" srcOrd="1" destOrd="0" presId="urn:microsoft.com/office/officeart/2005/8/layout/hierarchy2"/>
    <dgm:cxn modelId="{0E83F57F-24B4-48D5-93A0-90A66727DD55}" type="presParOf" srcId="{7CE3980E-88DE-4553-8582-8A96790617D0}" destId="{80272A91-A803-4125-954F-369F9458F3C4}" srcOrd="2" destOrd="0" presId="urn:microsoft.com/office/officeart/2005/8/layout/hierarchy2"/>
    <dgm:cxn modelId="{886D711C-B774-44C1-81EF-07F0C5B7419D}" type="presParOf" srcId="{80272A91-A803-4125-954F-369F9458F3C4}" destId="{1E960C3C-6CC5-49D0-9073-ACBAB7C8FE17}" srcOrd="0" destOrd="0" presId="urn:microsoft.com/office/officeart/2005/8/layout/hierarchy2"/>
    <dgm:cxn modelId="{E6F62474-7B27-41C3-ACA7-EEA0F8612B97}" type="presParOf" srcId="{7CE3980E-88DE-4553-8582-8A96790617D0}" destId="{255864AF-A299-4DEC-9586-EDB10AD6BB43}" srcOrd="3" destOrd="0" presId="urn:microsoft.com/office/officeart/2005/8/layout/hierarchy2"/>
    <dgm:cxn modelId="{093300FF-3BF6-4F6D-BF78-BD398CA8C4A6}" type="presParOf" srcId="{255864AF-A299-4DEC-9586-EDB10AD6BB43}" destId="{B2BF1C36-1A7A-4718-8045-2557632043C7}" srcOrd="0" destOrd="0" presId="urn:microsoft.com/office/officeart/2005/8/layout/hierarchy2"/>
    <dgm:cxn modelId="{3ECB417A-A689-4E99-B187-FDA1D9D8B834}" type="presParOf" srcId="{255864AF-A299-4DEC-9586-EDB10AD6BB43}" destId="{07C9F4F5-4AC8-4DC8-89A7-F5660C396592}" srcOrd="1" destOrd="0" presId="urn:microsoft.com/office/officeart/2005/8/layout/hierarchy2"/>
    <dgm:cxn modelId="{2AB24B78-6790-47D2-B77A-68187464210B}" type="presParOf" srcId="{07C9F4F5-4AC8-4DC8-89A7-F5660C396592}" destId="{1B1EAFE6-591F-48D1-9A1C-726D1D1DABDA}" srcOrd="0" destOrd="0" presId="urn:microsoft.com/office/officeart/2005/8/layout/hierarchy2"/>
    <dgm:cxn modelId="{23BF03FC-14F6-4CA9-BFFC-38EADF07A4DF}" type="presParOf" srcId="{1B1EAFE6-591F-48D1-9A1C-726D1D1DABDA}" destId="{46B4269D-199B-4831-BA53-6E3BAB335204}" srcOrd="0" destOrd="0" presId="urn:microsoft.com/office/officeart/2005/8/layout/hierarchy2"/>
    <dgm:cxn modelId="{65427E5E-3E9D-49A5-BCED-234BBC861322}" type="presParOf" srcId="{07C9F4F5-4AC8-4DC8-89A7-F5660C396592}" destId="{D0435031-3924-480E-979F-8AE328F1C893}" srcOrd="1" destOrd="0" presId="urn:microsoft.com/office/officeart/2005/8/layout/hierarchy2"/>
    <dgm:cxn modelId="{248FA90A-55C1-4F88-99FA-6AD9D565B782}" type="presParOf" srcId="{D0435031-3924-480E-979F-8AE328F1C893}" destId="{B72C15FC-8094-4082-8632-6E2A1311849D}" srcOrd="0" destOrd="0" presId="urn:microsoft.com/office/officeart/2005/8/layout/hierarchy2"/>
    <dgm:cxn modelId="{894A2712-7EB2-4B02-8ACE-D4A53A207BDF}" type="presParOf" srcId="{D0435031-3924-480E-979F-8AE328F1C893}" destId="{54BE2FEB-2627-42C3-82B7-DF6C203056ED}" srcOrd="1" destOrd="0" presId="urn:microsoft.com/office/officeart/2005/8/layout/hierarchy2"/>
    <dgm:cxn modelId="{ED55AAB6-D34B-4810-BB04-CBFD93F0B327}" type="presParOf" srcId="{54BE2FEB-2627-42C3-82B7-DF6C203056ED}" destId="{2023F9B9-0D22-43E0-A99B-174B017CC6CF}" srcOrd="0" destOrd="0" presId="urn:microsoft.com/office/officeart/2005/8/layout/hierarchy2"/>
    <dgm:cxn modelId="{DF113DAF-A3AC-47BF-A5B0-82AD34363138}" type="presParOf" srcId="{2023F9B9-0D22-43E0-A99B-174B017CC6CF}" destId="{0CCAA021-0B3F-4237-A165-B98A4BBD83A9}" srcOrd="0" destOrd="0" presId="urn:microsoft.com/office/officeart/2005/8/layout/hierarchy2"/>
    <dgm:cxn modelId="{14762A1B-8B39-4445-9B48-17C0F2F16DC9}" type="presParOf" srcId="{54BE2FEB-2627-42C3-82B7-DF6C203056ED}" destId="{1C2D2261-9E31-4670-8BC5-CB9EA7F2FF29}" srcOrd="1" destOrd="0" presId="urn:microsoft.com/office/officeart/2005/8/layout/hierarchy2"/>
    <dgm:cxn modelId="{C01F74F2-FD3D-48A6-86B8-EA37912EB930}" type="presParOf" srcId="{1C2D2261-9E31-4670-8BC5-CB9EA7F2FF29}" destId="{804DFE95-F154-49B6-A013-E5A213CF440F}" srcOrd="0" destOrd="0" presId="urn:microsoft.com/office/officeart/2005/8/layout/hierarchy2"/>
    <dgm:cxn modelId="{33361904-96D9-4579-97FC-83CEFDC87004}" type="presParOf" srcId="{1C2D2261-9E31-4670-8BC5-CB9EA7F2FF29}" destId="{41BE6513-5B74-42D2-947F-502DB8C673DC}" srcOrd="1" destOrd="0" presId="urn:microsoft.com/office/officeart/2005/8/layout/hierarchy2"/>
    <dgm:cxn modelId="{026DCB9E-6F58-4E56-BF6A-CD7AE98DF4DB}" type="presParOf" srcId="{7CE3980E-88DE-4553-8582-8A96790617D0}" destId="{8075553D-5750-4EE5-BB2C-41074C6130AE}" srcOrd="4" destOrd="0" presId="urn:microsoft.com/office/officeart/2005/8/layout/hierarchy2"/>
    <dgm:cxn modelId="{70147C1D-6DF2-4977-BFFD-A8E0016F3BB5}" type="presParOf" srcId="{8075553D-5750-4EE5-BB2C-41074C6130AE}" destId="{0F606522-AEF2-4A8A-9870-B16B864C8161}" srcOrd="0" destOrd="0" presId="urn:microsoft.com/office/officeart/2005/8/layout/hierarchy2"/>
    <dgm:cxn modelId="{FBF9FE40-55CE-4CAF-A95B-98A4E2E60465}" type="presParOf" srcId="{7CE3980E-88DE-4553-8582-8A96790617D0}" destId="{02FF7235-5705-40DB-8D94-21D00830355F}" srcOrd="5" destOrd="0" presId="urn:microsoft.com/office/officeart/2005/8/layout/hierarchy2"/>
    <dgm:cxn modelId="{105E0791-B646-491B-9928-96167C221EC4}" type="presParOf" srcId="{02FF7235-5705-40DB-8D94-21D00830355F}" destId="{B7D490EC-156D-4F35-9E27-2BCC037A4107}" srcOrd="0" destOrd="0" presId="urn:microsoft.com/office/officeart/2005/8/layout/hierarchy2"/>
    <dgm:cxn modelId="{4E149589-EBD0-427D-8AC7-E3C5F65074A6}" type="presParOf" srcId="{02FF7235-5705-40DB-8D94-21D00830355F}" destId="{5319AE6D-9C60-4CE6-A3A6-E8AFF8FB066B}" srcOrd="1" destOrd="0" presId="urn:microsoft.com/office/officeart/2005/8/layout/hierarchy2"/>
    <dgm:cxn modelId="{E7931F0E-2D5C-419A-9760-CF139AC9D1ED}" type="presParOf" srcId="{5319AE6D-9C60-4CE6-A3A6-E8AFF8FB066B}" destId="{360D38F7-67F0-4F2B-A591-9DFA94A5A0F2}" srcOrd="0" destOrd="0" presId="urn:microsoft.com/office/officeart/2005/8/layout/hierarchy2"/>
    <dgm:cxn modelId="{C882B68A-18F1-44FB-9747-DC794EC878EF}" type="presParOf" srcId="{360D38F7-67F0-4F2B-A591-9DFA94A5A0F2}" destId="{5FF47517-4388-4BD8-BA25-8D25E7A577E9}" srcOrd="0" destOrd="0" presId="urn:microsoft.com/office/officeart/2005/8/layout/hierarchy2"/>
    <dgm:cxn modelId="{A88E6976-601B-4CD8-9DEB-1D62D1ABD9F9}" type="presParOf" srcId="{5319AE6D-9C60-4CE6-A3A6-E8AFF8FB066B}" destId="{6AFE9661-23E0-45DE-B58F-78A34F7FE50D}" srcOrd="1" destOrd="0" presId="urn:microsoft.com/office/officeart/2005/8/layout/hierarchy2"/>
    <dgm:cxn modelId="{F41267C6-2D7F-49F4-8E46-BE8744DCDE8A}" type="presParOf" srcId="{6AFE9661-23E0-45DE-B58F-78A34F7FE50D}" destId="{A496FE5A-6E94-42C1-85C0-3B33E19471EE}" srcOrd="0" destOrd="0" presId="urn:microsoft.com/office/officeart/2005/8/layout/hierarchy2"/>
    <dgm:cxn modelId="{098BB83D-F6A7-4CE0-91D8-A57B50AF2D59}" type="presParOf" srcId="{6AFE9661-23E0-45DE-B58F-78A34F7FE50D}" destId="{76E90C38-18A0-4606-989E-FF1843EA7AE2}" srcOrd="1" destOrd="0" presId="urn:microsoft.com/office/officeart/2005/8/layout/hierarchy2"/>
    <dgm:cxn modelId="{082B0CEC-0033-42AA-A793-7402EDEC515B}" type="presParOf" srcId="{76E90C38-18A0-4606-989E-FF1843EA7AE2}" destId="{2345311A-46E3-4A13-A383-99DA93F54F62}" srcOrd="0" destOrd="0" presId="urn:microsoft.com/office/officeart/2005/8/layout/hierarchy2"/>
    <dgm:cxn modelId="{2C13FF2B-1F94-4B8F-823D-D3BAB3C04AED}" type="presParOf" srcId="{2345311A-46E3-4A13-A383-99DA93F54F62}" destId="{11840A55-918A-4E86-93BB-9857B806340E}" srcOrd="0" destOrd="0" presId="urn:microsoft.com/office/officeart/2005/8/layout/hierarchy2"/>
    <dgm:cxn modelId="{87B1F581-A950-4434-A2CA-FFB6789C67E6}" type="presParOf" srcId="{76E90C38-18A0-4606-989E-FF1843EA7AE2}" destId="{C334503F-E948-41A0-9991-2FF3B86DA85C}" srcOrd="1" destOrd="0" presId="urn:microsoft.com/office/officeart/2005/8/layout/hierarchy2"/>
    <dgm:cxn modelId="{0DE75E58-B9A9-4B7D-828B-CE2BA9748AB2}" type="presParOf" srcId="{C334503F-E948-41A0-9991-2FF3B86DA85C}" destId="{742E232A-C299-48FF-AE1B-29D4772E3E29}" srcOrd="0" destOrd="0" presId="urn:microsoft.com/office/officeart/2005/8/layout/hierarchy2"/>
    <dgm:cxn modelId="{6C650A2C-502F-442F-BF63-FC640D34E3F0}" type="presParOf" srcId="{C334503F-E948-41A0-9991-2FF3B86DA85C}" destId="{88675E06-D8AB-4E48-AD53-EFD3AF1DB65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33CAD-F567-4539-99F5-F5424936B70B}">
      <dsp:nvSpPr>
        <dsp:cNvPr id="0" name=""/>
        <dsp:cNvSpPr/>
      </dsp:nvSpPr>
      <dsp:spPr>
        <a:xfrm>
          <a:off x="0" y="2257766"/>
          <a:ext cx="1756729" cy="878364"/>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Initial Inspection</a:t>
          </a:r>
          <a:endParaRPr lang="en-US" sz="2100" kern="1200" dirty="0"/>
        </a:p>
      </dsp:txBody>
      <dsp:txXfrm>
        <a:off x="25726" y="2283492"/>
        <a:ext cx="1705277" cy="826912"/>
      </dsp:txXfrm>
    </dsp:sp>
    <dsp:sp modelId="{51B073B1-85A6-4454-8B75-1DBECF1A66E6}">
      <dsp:nvSpPr>
        <dsp:cNvPr id="0" name=""/>
        <dsp:cNvSpPr/>
      </dsp:nvSpPr>
      <dsp:spPr>
        <a:xfrm rot="18054063">
          <a:off x="1419563" y="2087596"/>
          <a:ext cx="1386252" cy="29223"/>
        </a:xfrm>
        <a:custGeom>
          <a:avLst/>
          <a:gdLst/>
          <a:ahLst/>
          <a:cxnLst/>
          <a:rect l="0" t="0" r="0" b="0"/>
          <a:pathLst>
            <a:path>
              <a:moveTo>
                <a:pt x="0" y="14611"/>
              </a:moveTo>
              <a:lnTo>
                <a:pt x="1386252" y="14611"/>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78033" y="2067551"/>
        <a:ext cx="69312" cy="69312"/>
      </dsp:txXfrm>
    </dsp:sp>
    <dsp:sp modelId="{67A69C0D-B6B7-4E47-BF56-5AD10E880DEB}">
      <dsp:nvSpPr>
        <dsp:cNvPr id="0" name=""/>
        <dsp:cNvSpPr/>
      </dsp:nvSpPr>
      <dsp:spPr>
        <a:xfrm>
          <a:off x="2468649" y="1068284"/>
          <a:ext cx="1756729" cy="878364"/>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0-13 </a:t>
          </a:r>
        </a:p>
        <a:p>
          <a:pPr lvl="0" algn="ctr" defTabSz="933450">
            <a:lnSpc>
              <a:spcPct val="90000"/>
            </a:lnSpc>
            <a:spcBef>
              <a:spcPct val="0"/>
            </a:spcBef>
            <a:spcAft>
              <a:spcPct val="35000"/>
            </a:spcAft>
          </a:pPr>
          <a:r>
            <a:rPr lang="en-US" sz="2100" kern="1200" dirty="0" smtClean="0"/>
            <a:t>Points</a:t>
          </a:r>
          <a:endParaRPr lang="en-US" sz="2100" kern="1200" dirty="0"/>
        </a:p>
      </dsp:txBody>
      <dsp:txXfrm>
        <a:off x="2494375" y="1094010"/>
        <a:ext cx="1705277" cy="826912"/>
      </dsp:txXfrm>
    </dsp:sp>
    <dsp:sp modelId="{E6671EC3-ADE4-4FC3-A328-519807A59343}">
      <dsp:nvSpPr>
        <dsp:cNvPr id="0" name=""/>
        <dsp:cNvSpPr/>
      </dsp:nvSpPr>
      <dsp:spPr>
        <a:xfrm rot="26527">
          <a:off x="4225369" y="1495512"/>
          <a:ext cx="688693" cy="29223"/>
        </a:xfrm>
        <a:custGeom>
          <a:avLst/>
          <a:gdLst/>
          <a:ahLst/>
          <a:cxnLst/>
          <a:rect l="0" t="0" r="0" b="0"/>
          <a:pathLst>
            <a:path>
              <a:moveTo>
                <a:pt x="0" y="14611"/>
              </a:moveTo>
              <a:lnTo>
                <a:pt x="688693" y="14611"/>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2498" y="1492906"/>
        <a:ext cx="34434" cy="34434"/>
      </dsp:txXfrm>
    </dsp:sp>
    <dsp:sp modelId="{77C63664-5812-4713-B42C-992B4C205C74}">
      <dsp:nvSpPr>
        <dsp:cNvPr id="0" name=""/>
        <dsp:cNvSpPr/>
      </dsp:nvSpPr>
      <dsp:spPr>
        <a:xfrm>
          <a:off x="4914052" y="1073598"/>
          <a:ext cx="1756729" cy="878364"/>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1 Year</a:t>
          </a:r>
          <a:endParaRPr lang="en-US" sz="2100" kern="1200" dirty="0"/>
        </a:p>
      </dsp:txBody>
      <dsp:txXfrm>
        <a:off x="4939778" y="1099324"/>
        <a:ext cx="1705277" cy="826912"/>
      </dsp:txXfrm>
    </dsp:sp>
    <dsp:sp modelId="{80272A91-A803-4125-954F-369F9458F3C4}">
      <dsp:nvSpPr>
        <dsp:cNvPr id="0" name=""/>
        <dsp:cNvSpPr/>
      </dsp:nvSpPr>
      <dsp:spPr>
        <a:xfrm rot="39622">
          <a:off x="1756706" y="2686412"/>
          <a:ext cx="707241" cy="29223"/>
        </a:xfrm>
        <a:custGeom>
          <a:avLst/>
          <a:gdLst/>
          <a:ahLst/>
          <a:cxnLst/>
          <a:rect l="0" t="0" r="0" b="0"/>
          <a:pathLst>
            <a:path>
              <a:moveTo>
                <a:pt x="0" y="14611"/>
              </a:moveTo>
              <a:lnTo>
                <a:pt x="707241" y="14611"/>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92645" y="2683343"/>
        <a:ext cx="35362" cy="35362"/>
      </dsp:txXfrm>
    </dsp:sp>
    <dsp:sp modelId="{B2BF1C36-1A7A-4718-8045-2557632043C7}">
      <dsp:nvSpPr>
        <dsp:cNvPr id="0" name=""/>
        <dsp:cNvSpPr/>
      </dsp:nvSpPr>
      <dsp:spPr>
        <a:xfrm>
          <a:off x="2463924" y="2265917"/>
          <a:ext cx="1756729" cy="878364"/>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14-27</a:t>
          </a:r>
        </a:p>
        <a:p>
          <a:pPr lvl="0" algn="ctr" defTabSz="933450">
            <a:lnSpc>
              <a:spcPct val="90000"/>
            </a:lnSpc>
            <a:spcBef>
              <a:spcPct val="0"/>
            </a:spcBef>
            <a:spcAft>
              <a:spcPct val="35000"/>
            </a:spcAft>
          </a:pPr>
          <a:r>
            <a:rPr lang="en-US" sz="2100" kern="1200" dirty="0" smtClean="0"/>
            <a:t>Points</a:t>
          </a:r>
        </a:p>
      </dsp:txBody>
      <dsp:txXfrm>
        <a:off x="2489650" y="2291643"/>
        <a:ext cx="1705277" cy="826912"/>
      </dsp:txXfrm>
    </dsp:sp>
    <dsp:sp modelId="{1B1EAFE6-591F-48D1-9A1C-726D1D1DABDA}">
      <dsp:nvSpPr>
        <dsp:cNvPr id="0" name=""/>
        <dsp:cNvSpPr/>
      </dsp:nvSpPr>
      <dsp:spPr>
        <a:xfrm>
          <a:off x="4220654" y="2690488"/>
          <a:ext cx="702691" cy="29223"/>
        </a:xfrm>
        <a:custGeom>
          <a:avLst/>
          <a:gdLst/>
          <a:ahLst/>
          <a:cxnLst/>
          <a:rect l="0" t="0" r="0" b="0"/>
          <a:pathLst>
            <a:path>
              <a:moveTo>
                <a:pt x="0" y="14611"/>
              </a:moveTo>
              <a:lnTo>
                <a:pt x="702691" y="14611"/>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4432" y="2687532"/>
        <a:ext cx="35134" cy="35134"/>
      </dsp:txXfrm>
    </dsp:sp>
    <dsp:sp modelId="{B72C15FC-8094-4082-8632-6E2A1311849D}">
      <dsp:nvSpPr>
        <dsp:cNvPr id="0" name=""/>
        <dsp:cNvSpPr/>
      </dsp:nvSpPr>
      <dsp:spPr>
        <a:xfrm>
          <a:off x="4923345" y="2265917"/>
          <a:ext cx="1756729" cy="878364"/>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Re-Inspection</a:t>
          </a:r>
        </a:p>
      </dsp:txBody>
      <dsp:txXfrm>
        <a:off x="4949071" y="2291643"/>
        <a:ext cx="1705277" cy="826912"/>
      </dsp:txXfrm>
    </dsp:sp>
    <dsp:sp modelId="{2023F9B9-0D22-43E0-A99B-174B017CC6CF}">
      <dsp:nvSpPr>
        <dsp:cNvPr id="0" name=""/>
        <dsp:cNvSpPr/>
      </dsp:nvSpPr>
      <dsp:spPr>
        <a:xfrm>
          <a:off x="6680075" y="2690488"/>
          <a:ext cx="702691" cy="29223"/>
        </a:xfrm>
        <a:custGeom>
          <a:avLst/>
          <a:gdLst/>
          <a:ahLst/>
          <a:cxnLst/>
          <a:rect l="0" t="0" r="0" b="0"/>
          <a:pathLst>
            <a:path>
              <a:moveTo>
                <a:pt x="0" y="14611"/>
              </a:moveTo>
              <a:lnTo>
                <a:pt x="702691" y="14611"/>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013854" y="2687532"/>
        <a:ext cx="35134" cy="35134"/>
      </dsp:txXfrm>
    </dsp:sp>
    <dsp:sp modelId="{804DFE95-F154-49B6-A013-E5A213CF440F}">
      <dsp:nvSpPr>
        <dsp:cNvPr id="0" name=""/>
        <dsp:cNvSpPr/>
      </dsp:nvSpPr>
      <dsp:spPr>
        <a:xfrm>
          <a:off x="7382767" y="2265917"/>
          <a:ext cx="1756729" cy="878364"/>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5-7 Months</a:t>
          </a:r>
        </a:p>
      </dsp:txBody>
      <dsp:txXfrm>
        <a:off x="7408493" y="2291643"/>
        <a:ext cx="1705277" cy="826912"/>
      </dsp:txXfrm>
    </dsp:sp>
    <dsp:sp modelId="{8075553D-5750-4EE5-BB2C-41074C6130AE}">
      <dsp:nvSpPr>
        <dsp:cNvPr id="0" name=""/>
        <dsp:cNvSpPr/>
      </dsp:nvSpPr>
      <dsp:spPr>
        <a:xfrm rot="3420042">
          <a:off x="1433916" y="3276875"/>
          <a:ext cx="1417801" cy="29223"/>
        </a:xfrm>
        <a:custGeom>
          <a:avLst/>
          <a:gdLst/>
          <a:ahLst/>
          <a:cxnLst/>
          <a:rect l="0" t="0" r="0" b="0"/>
          <a:pathLst>
            <a:path>
              <a:moveTo>
                <a:pt x="0" y="14611"/>
              </a:moveTo>
              <a:lnTo>
                <a:pt x="1417801" y="14611"/>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07372" y="3256042"/>
        <a:ext cx="70890" cy="70890"/>
      </dsp:txXfrm>
    </dsp:sp>
    <dsp:sp modelId="{B7D490EC-156D-4F35-9E27-2BCC037A4107}">
      <dsp:nvSpPr>
        <dsp:cNvPr id="0" name=""/>
        <dsp:cNvSpPr/>
      </dsp:nvSpPr>
      <dsp:spPr>
        <a:xfrm>
          <a:off x="2528905" y="3446844"/>
          <a:ext cx="1756729" cy="878364"/>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28+</a:t>
          </a:r>
        </a:p>
        <a:p>
          <a:pPr lvl="0" algn="ctr" defTabSz="933450">
            <a:lnSpc>
              <a:spcPct val="90000"/>
            </a:lnSpc>
            <a:spcBef>
              <a:spcPct val="0"/>
            </a:spcBef>
            <a:spcAft>
              <a:spcPct val="35000"/>
            </a:spcAft>
          </a:pPr>
          <a:r>
            <a:rPr lang="en-US" sz="2100" kern="1200" dirty="0" smtClean="0"/>
            <a:t>Points</a:t>
          </a:r>
          <a:endParaRPr lang="en-US" sz="2100" kern="1200" dirty="0"/>
        </a:p>
      </dsp:txBody>
      <dsp:txXfrm>
        <a:off x="2554631" y="3472570"/>
        <a:ext cx="1705277" cy="826912"/>
      </dsp:txXfrm>
    </dsp:sp>
    <dsp:sp modelId="{360D38F7-67F0-4F2B-A591-9DFA94A5A0F2}">
      <dsp:nvSpPr>
        <dsp:cNvPr id="0" name=""/>
        <dsp:cNvSpPr/>
      </dsp:nvSpPr>
      <dsp:spPr>
        <a:xfrm>
          <a:off x="4285635" y="3871414"/>
          <a:ext cx="637710" cy="29223"/>
        </a:xfrm>
        <a:custGeom>
          <a:avLst/>
          <a:gdLst/>
          <a:ahLst/>
          <a:cxnLst/>
          <a:rect l="0" t="0" r="0" b="0"/>
          <a:pathLst>
            <a:path>
              <a:moveTo>
                <a:pt x="0" y="14611"/>
              </a:moveTo>
              <a:lnTo>
                <a:pt x="637710" y="14611"/>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88547" y="3870083"/>
        <a:ext cx="31885" cy="31885"/>
      </dsp:txXfrm>
    </dsp:sp>
    <dsp:sp modelId="{A496FE5A-6E94-42C1-85C0-3B33E19471EE}">
      <dsp:nvSpPr>
        <dsp:cNvPr id="0" name=""/>
        <dsp:cNvSpPr/>
      </dsp:nvSpPr>
      <dsp:spPr>
        <a:xfrm>
          <a:off x="4923345" y="3446844"/>
          <a:ext cx="1756729" cy="878364"/>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Re-Inspection</a:t>
          </a:r>
          <a:endParaRPr lang="en-US" sz="2100" kern="1200" dirty="0"/>
        </a:p>
      </dsp:txBody>
      <dsp:txXfrm>
        <a:off x="4949071" y="3472570"/>
        <a:ext cx="1705277" cy="826912"/>
      </dsp:txXfrm>
    </dsp:sp>
    <dsp:sp modelId="{2345311A-46E3-4A13-A383-99DA93F54F62}">
      <dsp:nvSpPr>
        <dsp:cNvPr id="0" name=""/>
        <dsp:cNvSpPr/>
      </dsp:nvSpPr>
      <dsp:spPr>
        <a:xfrm>
          <a:off x="6680075" y="3871414"/>
          <a:ext cx="702797" cy="29223"/>
        </a:xfrm>
        <a:custGeom>
          <a:avLst/>
          <a:gdLst/>
          <a:ahLst/>
          <a:cxnLst/>
          <a:rect l="0" t="0" r="0" b="0"/>
          <a:pathLst>
            <a:path>
              <a:moveTo>
                <a:pt x="0" y="14611"/>
              </a:moveTo>
              <a:lnTo>
                <a:pt x="702797" y="14611"/>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013904" y="3868456"/>
        <a:ext cx="35139" cy="35139"/>
      </dsp:txXfrm>
    </dsp:sp>
    <dsp:sp modelId="{742E232A-C299-48FF-AE1B-29D4772E3E29}">
      <dsp:nvSpPr>
        <dsp:cNvPr id="0" name=""/>
        <dsp:cNvSpPr/>
      </dsp:nvSpPr>
      <dsp:spPr>
        <a:xfrm>
          <a:off x="7382873" y="3446844"/>
          <a:ext cx="1756729" cy="878364"/>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3-5 Months</a:t>
          </a:r>
          <a:endParaRPr lang="en-US" sz="2100" kern="1200" dirty="0"/>
        </a:p>
      </dsp:txBody>
      <dsp:txXfrm>
        <a:off x="7408599" y="3472570"/>
        <a:ext cx="1705277" cy="8269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0.01852</cdr:x>
      <cdr:y>0.03367</cdr:y>
    </cdr:from>
    <cdr:to>
      <cdr:x>0.7037</cdr:x>
      <cdr:y>0.13469</cdr:y>
    </cdr:to>
    <cdr:sp macro="" textlink="">
      <cdr:nvSpPr>
        <cdr:cNvPr id="2" name="TextBox 1"/>
        <cdr:cNvSpPr txBox="1"/>
      </cdr:nvSpPr>
      <cdr:spPr>
        <a:xfrm xmlns:a="http://schemas.openxmlformats.org/drawingml/2006/main">
          <a:off x="152400" y="152400"/>
          <a:ext cx="56388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What is your establishment’s current letter grade?</a:t>
          </a:r>
        </a:p>
      </cdr:txBody>
    </cdr:sp>
  </cdr:relSizeAnchor>
</c:userShapes>
</file>

<file path=ppt/drawings/drawing2.xml><?xml version="1.0" encoding="utf-8"?>
<c:userShapes xmlns:c="http://schemas.openxmlformats.org/drawingml/2006/chart">
  <cdr:relSizeAnchor xmlns:cdr="http://schemas.openxmlformats.org/drawingml/2006/chartDrawing">
    <cdr:from>
      <cdr:x>0.00926</cdr:x>
      <cdr:y>0.03367</cdr:y>
    </cdr:from>
    <cdr:to>
      <cdr:x>0.87963</cdr:x>
      <cdr:y>0.17423</cdr:y>
    </cdr:to>
    <cdr:sp macro="" textlink="">
      <cdr:nvSpPr>
        <cdr:cNvPr id="2" name="TextBox 1"/>
        <cdr:cNvSpPr txBox="1"/>
      </cdr:nvSpPr>
      <cdr:spPr>
        <a:xfrm xmlns:a="http://schemas.openxmlformats.org/drawingml/2006/main">
          <a:off x="45159" y="147258"/>
          <a:ext cx="4244621" cy="6147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On a scale </a:t>
          </a:r>
          <a:r>
            <a:rPr lang="en-US" sz="1400" b="1" dirty="0"/>
            <a:t>of</a:t>
          </a:r>
          <a:r>
            <a:rPr lang="en-US" sz="1600" b="1" dirty="0"/>
            <a:t> 1 to 5, how would you rate the letter grading system?</a:t>
          </a:r>
        </a:p>
      </cdr:txBody>
    </cdr:sp>
  </cdr:relSizeAnchor>
</c:userShapes>
</file>

<file path=ppt/drawings/drawing3.xml><?xml version="1.0" encoding="utf-8"?>
<c:userShapes xmlns:c="http://schemas.openxmlformats.org/drawingml/2006/chart">
  <cdr:relSizeAnchor xmlns:cdr="http://schemas.openxmlformats.org/drawingml/2006/chartDrawing">
    <cdr:from>
      <cdr:x>0.01852</cdr:x>
      <cdr:y>0.03367</cdr:y>
    </cdr:from>
    <cdr:to>
      <cdr:x>0.99074</cdr:x>
      <cdr:y>0.30909</cdr:y>
    </cdr:to>
    <cdr:sp macro="" textlink="">
      <cdr:nvSpPr>
        <cdr:cNvPr id="2" name="TextBox 1"/>
        <cdr:cNvSpPr txBox="1"/>
      </cdr:nvSpPr>
      <cdr:spPr>
        <a:xfrm xmlns:a="http://schemas.openxmlformats.org/drawingml/2006/main">
          <a:off x="81851" y="141111"/>
          <a:ext cx="4296824" cy="11542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300" b="1" dirty="0"/>
            <a:t>On a scale of 1 to 5, has the letter grading system increased the cost of operating your establishment?  (fines, expediters, consultants, improvements, etc.)</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3175" tIns="46588" rIns="93175" bIns="46588" rtlCol="0"/>
          <a:lstStyle>
            <a:lvl1pPr algn="r">
              <a:defRPr sz="1200"/>
            </a:lvl1pPr>
          </a:lstStyle>
          <a:p>
            <a:fld id="{CCBB52A8-45A3-4BE7-9D6B-F0A2B54BB763}" type="datetimeFigureOut">
              <a:rPr lang="en-US" smtClean="0"/>
              <a:pPr/>
              <a:t>3/7/2012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3175" tIns="46588" rIns="93175"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8"/>
            <a:ext cx="2971800" cy="464820"/>
          </a:xfrm>
          <a:prstGeom prst="rect">
            <a:avLst/>
          </a:prstGeom>
        </p:spPr>
        <p:txBody>
          <a:bodyPr vert="horz" lIns="93175" tIns="46588" rIns="93175" bIns="46588" rtlCol="0" anchor="b"/>
          <a:lstStyle>
            <a:lvl1pPr algn="r">
              <a:defRPr sz="1200"/>
            </a:lvl1pPr>
          </a:lstStyle>
          <a:p>
            <a:fld id="{2ECDEC83-0286-4671-A816-C9231EB562C4}" type="slidenum">
              <a:rPr lang="en-US" smtClean="0"/>
              <a:pPr/>
              <a:t>‹#›</a:t>
            </a:fld>
            <a:endParaRPr lang="en-US"/>
          </a:p>
        </p:txBody>
      </p:sp>
    </p:spTree>
    <p:extLst>
      <p:ext uri="{BB962C8B-B14F-4D97-AF65-F5344CB8AC3E}">
        <p14:creationId xmlns:p14="http://schemas.microsoft.com/office/powerpoint/2010/main" val="1225864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DEC83-0286-4671-A816-C9231EB562C4}" type="slidenum">
              <a:rPr lang="en-US" smtClean="0"/>
              <a:pPr/>
              <a:t>1</a:t>
            </a:fld>
            <a:endParaRPr lang="en-US"/>
          </a:p>
        </p:txBody>
      </p:sp>
    </p:spTree>
    <p:extLst>
      <p:ext uri="{BB962C8B-B14F-4D97-AF65-F5344CB8AC3E}">
        <p14:creationId xmlns:p14="http://schemas.microsoft.com/office/powerpoint/2010/main" val="814828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r>
              <a:rPr lang="en-US" dirty="0" smtClean="0"/>
              <a:t>Time and</a:t>
            </a:r>
            <a:r>
              <a:rPr lang="en-US" baseline="0" dirty="0" smtClean="0"/>
              <a:t> time again, the Council heard r</a:t>
            </a:r>
            <a:r>
              <a:rPr lang="en-US" dirty="0" smtClean="0"/>
              <a:t>estaurant</a:t>
            </a:r>
            <a:r>
              <a:rPr lang="en-US" baseline="0" dirty="0" smtClean="0"/>
              <a:t> owner criticize the system for penalizing restaurants for violations that have little or no direct bearing on health and safety.  Some examples of such violations were being cited for employees drinking water or coffee during their shift, were given points for having a door open, when restaurants received food deliveries, violation points for plates being stored improperly or utensils not facing the same direction. Ultimately, these violations can cost a restaurant their A grade and hundreds of dollars. </a:t>
            </a:r>
          </a:p>
          <a:p>
            <a:endParaRPr lang="en-US" baseline="0" dirty="0" smtClean="0"/>
          </a:p>
        </p:txBody>
      </p:sp>
      <p:sp>
        <p:nvSpPr>
          <p:cNvPr id="4" name="Slide Number Placeholder 3"/>
          <p:cNvSpPr>
            <a:spLocks noGrp="1"/>
          </p:cNvSpPr>
          <p:nvPr>
            <p:ph type="sldNum" sz="quarter" idx="10"/>
          </p:nvPr>
        </p:nvSpPr>
        <p:spPr/>
        <p:txBody>
          <a:bodyPr/>
          <a:lstStyle/>
          <a:p>
            <a:fld id="{2ECDEC83-0286-4671-A816-C9231EB562C4}" type="slidenum">
              <a:rPr lang="en-US" smtClean="0"/>
              <a:pPr/>
              <a:t>10</a:t>
            </a:fld>
            <a:endParaRPr lang="en-US"/>
          </a:p>
        </p:txBody>
      </p:sp>
    </p:spTree>
    <p:extLst>
      <p:ext uri="{BB962C8B-B14F-4D97-AF65-F5344CB8AC3E}">
        <p14:creationId xmlns:p14="http://schemas.microsoft.com/office/powerpoint/2010/main" val="537499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participants commonly suggested that all inspectors interpret the</a:t>
            </a:r>
            <a:r>
              <a:rPr lang="en-US" baseline="0" dirty="0" smtClean="0"/>
              <a:t> rules and apply them consistently.  </a:t>
            </a:r>
          </a:p>
          <a:p>
            <a:endParaRPr lang="en-US" baseline="0" dirty="0" smtClean="0"/>
          </a:p>
          <a:p>
            <a:r>
              <a:rPr lang="en-US" baseline="0" dirty="0" smtClean="0"/>
              <a:t>Participants noted wanting a cooperative partnership with DOH instead of living in fear of them. Participants indicated wanting an inspection process that is base more on a teaching model rather than a punitive one.</a:t>
            </a:r>
          </a:p>
          <a:p>
            <a:endParaRPr lang="en-US" baseline="0" dirty="0" smtClean="0"/>
          </a:p>
          <a:p>
            <a:r>
              <a:rPr lang="en-US" baseline="0" dirty="0" smtClean="0"/>
              <a:t>Also, participants suggested minor violations, which can be corrected on the spot, should be given the opportunity to do so. </a:t>
            </a:r>
          </a:p>
          <a:p>
            <a:endParaRPr lang="en-US" baseline="0" dirty="0" smtClean="0"/>
          </a:p>
          <a:p>
            <a:r>
              <a:rPr lang="en-US" baseline="0" dirty="0" smtClean="0"/>
              <a:t>Finally, others said that the high cost of each fine has financially burden them and by lowering the cost will allow restaurants to continue to afford operating a New York City business. </a:t>
            </a:r>
            <a:endParaRPr lang="en-US" dirty="0"/>
          </a:p>
        </p:txBody>
      </p:sp>
      <p:sp>
        <p:nvSpPr>
          <p:cNvPr id="4" name="Slide Number Placeholder 3"/>
          <p:cNvSpPr>
            <a:spLocks noGrp="1"/>
          </p:cNvSpPr>
          <p:nvPr>
            <p:ph type="sldNum" sz="quarter" idx="10"/>
          </p:nvPr>
        </p:nvSpPr>
        <p:spPr/>
        <p:txBody>
          <a:bodyPr/>
          <a:lstStyle/>
          <a:p>
            <a:fld id="{2ECDEC83-0286-4671-A816-C9231EB562C4}" type="slidenum">
              <a:rPr lang="en-US" smtClean="0"/>
              <a:pPr/>
              <a:t>11</a:t>
            </a:fld>
            <a:endParaRPr lang="en-US"/>
          </a:p>
        </p:txBody>
      </p:sp>
    </p:spTree>
    <p:extLst>
      <p:ext uri="{BB962C8B-B14F-4D97-AF65-F5344CB8AC3E}">
        <p14:creationId xmlns:p14="http://schemas.microsoft.com/office/powerpoint/2010/main" val="56149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York</a:t>
            </a:r>
            <a:r>
              <a:rPr lang="en-US" baseline="0" dirty="0" smtClean="0"/>
              <a:t> City is home to 24,000 restaurants. </a:t>
            </a:r>
            <a:r>
              <a:rPr lang="en-US" dirty="0" smtClean="0"/>
              <a:t>In July 2010, the Department of Health and Mental Hygiene or “DOH” began requiring restaurants to post letter grades to reflect scores for violations from sanitary inspections to be clearly visible to the public.</a:t>
            </a:r>
          </a:p>
          <a:p>
            <a:endParaRPr lang="en-US" dirty="0" smtClean="0"/>
          </a:p>
          <a:p>
            <a:r>
              <a:rPr lang="en-US" baseline="0" dirty="0" smtClean="0"/>
              <a:t>An inspection score of 0-13 violation points is an ‘A’, 14-27 violation points is a ‘B’, and 28 or more violation points is a ‘C’ grade. Points one could accumulate, based on the different condition levels, is out of a possible 1,256. </a:t>
            </a:r>
            <a:endParaRPr lang="en-US" dirty="0"/>
          </a:p>
        </p:txBody>
      </p:sp>
      <p:sp>
        <p:nvSpPr>
          <p:cNvPr id="4" name="Slide Number Placeholder 3"/>
          <p:cNvSpPr>
            <a:spLocks noGrp="1"/>
          </p:cNvSpPr>
          <p:nvPr>
            <p:ph type="sldNum" sz="quarter" idx="10"/>
          </p:nvPr>
        </p:nvSpPr>
        <p:spPr/>
        <p:txBody>
          <a:bodyPr/>
          <a:lstStyle/>
          <a:p>
            <a:fld id="{2ECDEC83-0286-4671-A816-C9231EB562C4}" type="slidenum">
              <a:rPr lang="en-US" smtClean="0"/>
              <a:pPr/>
              <a:t>2</a:t>
            </a:fld>
            <a:endParaRPr lang="en-US"/>
          </a:p>
        </p:txBody>
      </p:sp>
    </p:spTree>
    <p:extLst>
      <p:ext uri="{BB962C8B-B14F-4D97-AF65-F5344CB8AC3E}">
        <p14:creationId xmlns:p14="http://schemas.microsoft.com/office/powerpoint/2010/main" val="3326307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Health Department conducts several types of inspections to monitor sanitary conditions.  </a:t>
            </a:r>
          </a:p>
          <a:p>
            <a:endParaRPr lang="en-US" b="0" dirty="0" smtClean="0"/>
          </a:p>
          <a:p>
            <a:r>
              <a:rPr lang="en-US" b="1" dirty="0" smtClean="0"/>
              <a:t>Inspection </a:t>
            </a:r>
            <a:r>
              <a:rPr lang="en-US" b="1" dirty="0"/>
              <a:t>of New Restaurants</a:t>
            </a:r>
            <a:r>
              <a:rPr lang="en-US" dirty="0"/>
              <a:t> is conducted before a restaurant opens for the Health Department to determine whether to issue a permit. This process is not graded. Once a restaurant is permitted to open, and shortly after it has begun operating, </a:t>
            </a:r>
            <a:r>
              <a:rPr lang="en-US" dirty="0" smtClean="0"/>
              <a:t>DOH</a:t>
            </a:r>
            <a:r>
              <a:rPr lang="en-US" baseline="0" dirty="0" smtClean="0"/>
              <a:t> </a:t>
            </a:r>
            <a:r>
              <a:rPr lang="en-US" dirty="0" smtClean="0"/>
              <a:t>will</a:t>
            </a:r>
            <a:endParaRPr lang="en-US" dirty="0"/>
          </a:p>
          <a:p>
            <a:r>
              <a:rPr lang="en-US" dirty="0"/>
              <a:t>conduct graded </a:t>
            </a:r>
            <a:r>
              <a:rPr lang="en-US" dirty="0" smtClean="0"/>
              <a:t>inspections.</a:t>
            </a:r>
          </a:p>
          <a:p>
            <a:endParaRPr lang="en-US" dirty="0"/>
          </a:p>
          <a:p>
            <a:r>
              <a:rPr lang="en-US" dirty="0" smtClean="0"/>
              <a:t>Every </a:t>
            </a:r>
            <a:r>
              <a:rPr lang="en-US" dirty="0"/>
              <a:t>restaurant is scheduled for an unannounced initial inspection at least once a year. A restaurant that scores 0 to 13 violation points on this inspection receives an A grade.</a:t>
            </a:r>
          </a:p>
          <a:p>
            <a:endParaRPr lang="en-US" dirty="0"/>
          </a:p>
          <a:p>
            <a:pPr defTabSz="914381">
              <a:defRPr/>
            </a:pPr>
            <a:r>
              <a:rPr lang="en-US" dirty="0"/>
              <a:t>How often a restaurant will be inspected and how soon it will be </a:t>
            </a:r>
            <a:r>
              <a:rPr lang="en-US" dirty="0" smtClean="0"/>
              <a:t>re-graded, depends </a:t>
            </a:r>
            <a:r>
              <a:rPr lang="en-US" dirty="0"/>
              <a:t>on the </a:t>
            </a:r>
            <a:r>
              <a:rPr lang="en-US" dirty="0" smtClean="0"/>
              <a:t>restaurant’s initial sanitary inspection or a consumer complaint. If a restaurant does not earn an A on its initial inspection, it is not graded and the Department conducts an unannounced second inspection about a month later. If the restaurant continues to not receive an “A” grade on their inspection, DOH will continue to inspect. Restaurants with more violations points are inspected</a:t>
            </a:r>
            <a:r>
              <a:rPr lang="en-US" baseline="0" dirty="0" smtClean="0"/>
              <a:t> more frequently than restaurants with fewer violation points.</a:t>
            </a:r>
            <a:endParaRPr lang="en-US" dirty="0"/>
          </a:p>
          <a:p>
            <a:pPr defTabSz="914381">
              <a:defRPr/>
            </a:pPr>
            <a:endParaRPr lang="en-US" dirty="0"/>
          </a:p>
          <a:p>
            <a:r>
              <a:rPr lang="en-US" dirty="0" smtClean="0"/>
              <a:t>If </a:t>
            </a:r>
            <a:r>
              <a:rPr lang="en-US" dirty="0"/>
              <a:t>a </a:t>
            </a:r>
            <a:r>
              <a:rPr lang="en-US" dirty="0" smtClean="0"/>
              <a:t>restaurant</a:t>
            </a:r>
            <a:r>
              <a:rPr lang="en-US" baseline="0" dirty="0" smtClean="0"/>
              <a:t> </a:t>
            </a:r>
            <a:r>
              <a:rPr lang="en-US" dirty="0" smtClean="0"/>
              <a:t>does </a:t>
            </a:r>
            <a:r>
              <a:rPr lang="en-US" dirty="0"/>
              <a:t>not receive an A on its initial inspection, it does not receive a grade until it receives a re-inspection. The re-inspection will occur at least </a:t>
            </a:r>
            <a:r>
              <a:rPr lang="en-US" dirty="0" smtClean="0"/>
              <a:t>one </a:t>
            </a:r>
            <a:r>
              <a:rPr lang="en-US" dirty="0"/>
              <a:t>week after the initial inspection, giving the restaurant a chance to improve its sanitary conditions. At the end of the </a:t>
            </a:r>
            <a:r>
              <a:rPr lang="en-US" dirty="0" smtClean="0"/>
              <a:t>re-inspection, </a:t>
            </a:r>
            <a:r>
              <a:rPr lang="en-US" dirty="0"/>
              <a:t>the restaurant will receive a grade card. If the grade is an A, the card must be posted immediately. If the grade is a B or C, the restaurant will also receive a card that says “Grade Pending.” The restaurant has the choice of immediately posting </a:t>
            </a:r>
            <a:r>
              <a:rPr lang="en-US" dirty="0" smtClean="0"/>
              <a:t>the Grade Card </a:t>
            </a:r>
            <a:r>
              <a:rPr lang="en-US" dirty="0"/>
              <a:t>or the Grade Pending card until it has a chance to be heard at the Health Tribunal.</a:t>
            </a:r>
          </a:p>
          <a:p>
            <a:endParaRPr lang="en-US" dirty="0"/>
          </a:p>
          <a:p>
            <a:endParaRPr lang="en-US" dirty="0" smtClean="0"/>
          </a:p>
          <a:p>
            <a:r>
              <a:rPr lang="en-US" dirty="0" smtClean="0"/>
              <a:t>A </a:t>
            </a:r>
            <a:r>
              <a:rPr lang="en-US" dirty="0"/>
              <a:t>restaurant that receives 28 or more points on a re-inspection will receive a “compliance </a:t>
            </a:r>
            <a:r>
              <a:rPr lang="en-US" dirty="0" smtClean="0"/>
              <a:t>inspection,” </a:t>
            </a:r>
            <a:r>
              <a:rPr lang="en-US" dirty="0"/>
              <a:t>roughly 30 days after the re-inspection. The </a:t>
            </a:r>
            <a:r>
              <a:rPr lang="en-US" dirty="0" smtClean="0"/>
              <a:t>Health Department </a:t>
            </a:r>
            <a:r>
              <a:rPr lang="en-US" dirty="0"/>
              <a:t>will continue to conduct compliance inspections roughly every 30 days until the </a:t>
            </a:r>
            <a:r>
              <a:rPr lang="en-US" dirty="0" smtClean="0"/>
              <a:t>restaurant scores </a:t>
            </a:r>
            <a:r>
              <a:rPr lang="en-US" dirty="0"/>
              <a:t>under 28 points or is closed by the </a:t>
            </a:r>
            <a:r>
              <a:rPr lang="en-US" dirty="0" smtClean="0"/>
              <a:t>Health Department</a:t>
            </a:r>
            <a:r>
              <a:rPr lang="en-US" dirty="0"/>
              <a:t>. </a:t>
            </a:r>
            <a:r>
              <a:rPr lang="en-US" dirty="0" smtClean="0"/>
              <a:t>Compliance </a:t>
            </a:r>
            <a:r>
              <a:rPr lang="en-US" dirty="0"/>
              <a:t>inspections </a:t>
            </a:r>
            <a:r>
              <a:rPr lang="en-US" dirty="0" smtClean="0"/>
              <a:t>are </a:t>
            </a:r>
            <a:r>
              <a:rPr lang="en-US" dirty="0"/>
              <a:t>not </a:t>
            </a:r>
            <a:r>
              <a:rPr lang="en-US" dirty="0" smtClean="0"/>
              <a:t>graded</a:t>
            </a:r>
            <a:r>
              <a:rPr lang="en-US" dirty="0"/>
              <a:t>.</a:t>
            </a:r>
          </a:p>
          <a:p>
            <a:endParaRPr lang="en-US" b="1" dirty="0"/>
          </a:p>
          <a:p>
            <a:r>
              <a:rPr lang="en-US" b="0" dirty="0" smtClean="0"/>
              <a:t>With</a:t>
            </a:r>
            <a:r>
              <a:rPr lang="en-US" b="0" baseline="0" dirty="0" smtClean="0"/>
              <a:t> each inspection, a restaurant could be subject to fines. </a:t>
            </a:r>
            <a:endParaRPr lang="en-US" b="0" dirty="0"/>
          </a:p>
          <a:p>
            <a:endParaRPr lang="en-US" dirty="0"/>
          </a:p>
        </p:txBody>
      </p:sp>
      <p:sp>
        <p:nvSpPr>
          <p:cNvPr id="4" name="Slide Number Placeholder 3"/>
          <p:cNvSpPr>
            <a:spLocks noGrp="1"/>
          </p:cNvSpPr>
          <p:nvPr>
            <p:ph type="sldNum" sz="quarter" idx="10"/>
          </p:nvPr>
        </p:nvSpPr>
        <p:spPr/>
        <p:txBody>
          <a:bodyPr/>
          <a:lstStyle/>
          <a:p>
            <a:fld id="{2ECDEC83-0286-4671-A816-C9231EB562C4}" type="slidenum">
              <a:rPr lang="en-US" smtClean="0"/>
              <a:pPr/>
              <a:t>3</a:t>
            </a:fld>
            <a:endParaRPr lang="en-US"/>
          </a:p>
        </p:txBody>
      </p:sp>
    </p:spTree>
    <p:extLst>
      <p:ext uri="{BB962C8B-B14F-4D97-AF65-F5344CB8AC3E}">
        <p14:creationId xmlns:p14="http://schemas.microsoft.com/office/powerpoint/2010/main" val="372866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response to a wave of complaints</a:t>
            </a:r>
            <a:r>
              <a:rPr lang="en-US" baseline="0" dirty="0" smtClean="0"/>
              <a:t> </a:t>
            </a:r>
            <a:r>
              <a:rPr lang="en-US" dirty="0" smtClean="0"/>
              <a:t>Speaker Quinn</a:t>
            </a:r>
            <a:r>
              <a:rPr lang="en-US" baseline="0" dirty="0" smtClean="0"/>
              <a:t> and Council Members received, in</a:t>
            </a:r>
            <a:r>
              <a:rPr lang="en-US" dirty="0" smtClean="0"/>
              <a:t> January 2012, the New</a:t>
            </a:r>
            <a:r>
              <a:rPr lang="en-US" baseline="0" dirty="0" smtClean="0"/>
              <a:t> York City Council released an informal survey to gather more information. This anonymous survey is not scientific.  Rather, it was issued to provide feedback regarding DOH’s process in a forum where participants could be candid. That said, more than 300 felt strongly enough about the issue to provide contact information for further Council questioning.</a:t>
            </a:r>
          </a:p>
          <a:p>
            <a:endParaRPr lang="en-US" baseline="0" dirty="0" smtClean="0"/>
          </a:p>
          <a:p>
            <a:r>
              <a:rPr lang="en-US" baseline="0" dirty="0" smtClean="0"/>
              <a:t>Today’s presentation will only highlight some of the responses from the survey. A full analysis of the restaurant survey can be found in the briefing paper which is available at the back of the room. </a:t>
            </a:r>
          </a:p>
          <a:p>
            <a:endParaRPr lang="en-US" dirty="0" smtClean="0"/>
          </a:p>
          <a:p>
            <a:r>
              <a:rPr lang="en-US" dirty="0" smtClean="0"/>
              <a:t>This informal survey was available online</a:t>
            </a:r>
            <a:r>
              <a:rPr lang="en-US" baseline="0" dirty="0" smtClean="0"/>
              <a:t> and </a:t>
            </a:r>
            <a:r>
              <a:rPr lang="en-US" dirty="0" smtClean="0"/>
              <a:t>in hardcopies. It was</a:t>
            </a:r>
            <a:r>
              <a:rPr lang="en-US" baseline="0" dirty="0" smtClean="0"/>
              <a:t> offered </a:t>
            </a:r>
            <a:r>
              <a:rPr lang="en-US" dirty="0" smtClean="0"/>
              <a:t>in seven languages. A link to the online survey was available on the New York City Council website.  Nearly 1,300 restaurants responded to the survey,</a:t>
            </a:r>
            <a:r>
              <a:rPr lang="en-US" baseline="0" dirty="0" smtClean="0"/>
              <a:t> and </a:t>
            </a:r>
            <a:r>
              <a:rPr lang="en-US" dirty="0" smtClean="0"/>
              <a:t>it was completed in five languages.</a:t>
            </a:r>
            <a:r>
              <a:rPr lang="en-US" baseline="0" dirty="0" smtClean="0"/>
              <a:t> </a:t>
            </a:r>
            <a:r>
              <a:rPr lang="en-US" dirty="0"/>
              <a:t>The Council received survey participation from restaurants in all five boroughs.</a:t>
            </a:r>
            <a:endParaRPr lang="en-US" baseline="0" dirty="0" smtClean="0"/>
          </a:p>
        </p:txBody>
      </p:sp>
      <p:sp>
        <p:nvSpPr>
          <p:cNvPr id="4" name="Slide Number Placeholder 3"/>
          <p:cNvSpPr>
            <a:spLocks noGrp="1"/>
          </p:cNvSpPr>
          <p:nvPr>
            <p:ph type="sldNum" sz="quarter" idx="10"/>
          </p:nvPr>
        </p:nvSpPr>
        <p:spPr/>
        <p:txBody>
          <a:bodyPr/>
          <a:lstStyle/>
          <a:p>
            <a:fld id="{2ECDEC83-0286-4671-A816-C9231EB562C4}" type="slidenum">
              <a:rPr lang="en-US" smtClean="0"/>
              <a:pPr/>
              <a:t>4</a:t>
            </a:fld>
            <a:endParaRPr lang="en-US"/>
          </a:p>
        </p:txBody>
      </p:sp>
    </p:spTree>
    <p:extLst>
      <p:ext uri="{BB962C8B-B14F-4D97-AF65-F5344CB8AC3E}">
        <p14:creationId xmlns:p14="http://schemas.microsoft.com/office/powerpoint/2010/main" val="3326993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you can see from the restaurant demographics we received a mixed of establishments. There was diversity of restaurants in regards to gross annual sales and sizes. </a:t>
            </a:r>
          </a:p>
        </p:txBody>
      </p:sp>
      <p:sp>
        <p:nvSpPr>
          <p:cNvPr id="4" name="Slide Number Placeholder 3"/>
          <p:cNvSpPr>
            <a:spLocks noGrp="1"/>
          </p:cNvSpPr>
          <p:nvPr>
            <p:ph type="sldNum" sz="quarter" idx="10"/>
          </p:nvPr>
        </p:nvSpPr>
        <p:spPr/>
        <p:txBody>
          <a:bodyPr/>
          <a:lstStyle/>
          <a:p>
            <a:fld id="{2ECDEC83-0286-4671-A816-C9231EB562C4}" type="slidenum">
              <a:rPr lang="en-US" smtClean="0"/>
              <a:pPr/>
              <a:t>5</a:t>
            </a:fld>
            <a:endParaRPr lang="en-US"/>
          </a:p>
        </p:txBody>
      </p:sp>
    </p:spTree>
    <p:extLst>
      <p:ext uri="{BB962C8B-B14F-4D97-AF65-F5344CB8AC3E}">
        <p14:creationId xmlns:p14="http://schemas.microsoft.com/office/powerpoint/2010/main" val="2326803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make up of survey recipients represented, roughly mirrors the city-wide distribution of restaurant letter grade. In our survey, we received 67 percent of As, 14 percent of </a:t>
            </a:r>
            <a:r>
              <a:rPr lang="en-US" baseline="0" dirty="0" err="1" smtClean="0"/>
              <a:t>Bs</a:t>
            </a:r>
            <a:r>
              <a:rPr lang="en-US" baseline="0" dirty="0" smtClean="0"/>
              <a:t>, 1.3 percent of Cs and 17 percent of grade pending. DOH’s data sample showed as of January 2012, 67 percent of restaurants have A, 14 percent were </a:t>
            </a:r>
            <a:r>
              <a:rPr lang="en-US" baseline="0" dirty="0" err="1" smtClean="0"/>
              <a:t>Bs</a:t>
            </a:r>
            <a:r>
              <a:rPr lang="en-US" baseline="0" dirty="0" smtClean="0"/>
              <a:t>, 3 percent Cs and 16 percent of restaurants have grades pending</a:t>
            </a:r>
          </a:p>
        </p:txBody>
      </p:sp>
      <p:sp>
        <p:nvSpPr>
          <p:cNvPr id="4" name="Slide Number Placeholder 3"/>
          <p:cNvSpPr>
            <a:spLocks noGrp="1"/>
          </p:cNvSpPr>
          <p:nvPr>
            <p:ph type="sldNum" sz="quarter" idx="10"/>
          </p:nvPr>
        </p:nvSpPr>
        <p:spPr/>
        <p:txBody>
          <a:bodyPr/>
          <a:lstStyle/>
          <a:p>
            <a:fld id="{2ECDEC83-0286-4671-A816-C9231EB562C4}" type="slidenum">
              <a:rPr lang="en-US" smtClean="0"/>
              <a:pPr/>
              <a:t>6</a:t>
            </a:fld>
            <a:endParaRPr lang="en-US"/>
          </a:p>
        </p:txBody>
      </p:sp>
    </p:spTree>
    <p:extLst>
      <p:ext uri="{BB962C8B-B14F-4D97-AF65-F5344CB8AC3E}">
        <p14:creationId xmlns:p14="http://schemas.microsoft.com/office/powerpoint/2010/main" val="939303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gauge how restaurants</a:t>
            </a:r>
            <a:r>
              <a:rPr lang="en-US" baseline="0" dirty="0" smtClean="0"/>
              <a:t> view the new letter grade system, p</a:t>
            </a:r>
            <a:r>
              <a:rPr lang="en-US" dirty="0" smtClean="0"/>
              <a:t>articipants were asked to</a:t>
            </a:r>
            <a:r>
              <a:rPr lang="en-US" baseline="0" dirty="0" smtClean="0"/>
              <a:t> rate the system on</a:t>
            </a:r>
            <a:r>
              <a:rPr lang="en-US" dirty="0" smtClean="0"/>
              <a:t> a scale from 1 to 5, 1 being poor and 5 being excellent</a:t>
            </a:r>
            <a:r>
              <a:rPr lang="en-US" baseline="0" dirty="0" smtClean="0"/>
              <a:t>. We received over 1,000 responses to this question and the majority, at 65 percent, rated the grading system as poor. </a:t>
            </a:r>
          </a:p>
          <a:p>
            <a:endParaRPr lang="en-US" baseline="0" dirty="0" smtClean="0"/>
          </a:p>
          <a:p>
            <a:r>
              <a:rPr lang="en-US" baseline="0" dirty="0" smtClean="0"/>
              <a:t>It is not just the B and C restaurants that found the letter grade system to be poor.  In fact, nearly 60% of restaurants who currently have an A grade rated the system poor.  </a:t>
            </a:r>
          </a:p>
          <a:p>
            <a:endParaRPr lang="en-US" baseline="0" dirty="0" smtClean="0"/>
          </a:p>
          <a:p>
            <a:r>
              <a:rPr lang="en-US" baseline="0" dirty="0" smtClean="0"/>
              <a:t>Participant responses to open ended questions may shed some light to this decision. Participants said that the inspections were inconsistent, adversarial relationship with DOH, and believing the Administrations views them as a revenue generator for the City. </a:t>
            </a:r>
            <a:endParaRPr lang="en-US" dirty="0"/>
          </a:p>
        </p:txBody>
      </p:sp>
      <p:sp>
        <p:nvSpPr>
          <p:cNvPr id="4" name="Slide Number Placeholder 3"/>
          <p:cNvSpPr>
            <a:spLocks noGrp="1"/>
          </p:cNvSpPr>
          <p:nvPr>
            <p:ph type="sldNum" sz="quarter" idx="10"/>
          </p:nvPr>
        </p:nvSpPr>
        <p:spPr/>
        <p:txBody>
          <a:bodyPr/>
          <a:lstStyle/>
          <a:p>
            <a:fld id="{2ECDEC83-0286-4671-A816-C9231EB562C4}" type="slidenum">
              <a:rPr lang="en-US" smtClean="0"/>
              <a:pPr/>
              <a:t>7</a:t>
            </a:fld>
            <a:endParaRPr lang="en-US"/>
          </a:p>
        </p:txBody>
      </p:sp>
    </p:spTree>
    <p:extLst>
      <p:ext uri="{BB962C8B-B14F-4D97-AF65-F5344CB8AC3E}">
        <p14:creationId xmlns:p14="http://schemas.microsoft.com/office/powerpoint/2010/main" val="339098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and large restaurants have noted seeing a hike in the</a:t>
            </a:r>
            <a:r>
              <a:rPr lang="en-US" baseline="0" dirty="0" smtClean="0"/>
              <a:t> cost of operating an establishment since implementing the letter grade system. 87 percent of respondents indicated the letter grading system has increased their cost, with 68 percent of those individuals seeing a significant increase in operating a restaurant. </a:t>
            </a:r>
          </a:p>
          <a:p>
            <a:endParaRPr lang="en-US" baseline="0" dirty="0" smtClean="0"/>
          </a:p>
          <a:p>
            <a:r>
              <a:rPr lang="en-US" baseline="0" dirty="0" smtClean="0"/>
              <a:t>Since the letter grade system, participants are increasingly likely to spend money on consultants to prepare for inspections and to pay expeditors to contest fines in court. </a:t>
            </a:r>
            <a:endParaRPr lang="en-US" dirty="0"/>
          </a:p>
        </p:txBody>
      </p:sp>
      <p:sp>
        <p:nvSpPr>
          <p:cNvPr id="4" name="Slide Number Placeholder 3"/>
          <p:cNvSpPr>
            <a:spLocks noGrp="1"/>
          </p:cNvSpPr>
          <p:nvPr>
            <p:ph type="sldNum" sz="quarter" idx="10"/>
          </p:nvPr>
        </p:nvSpPr>
        <p:spPr/>
        <p:txBody>
          <a:bodyPr/>
          <a:lstStyle/>
          <a:p>
            <a:fld id="{2ECDEC83-0286-4671-A816-C9231EB562C4}" type="slidenum">
              <a:rPr lang="en-US" smtClean="0"/>
              <a:pPr/>
              <a:t>8</a:t>
            </a:fld>
            <a:endParaRPr lang="en-US"/>
          </a:p>
        </p:txBody>
      </p:sp>
    </p:spTree>
    <p:extLst>
      <p:ext uri="{BB962C8B-B14F-4D97-AF65-F5344CB8AC3E}">
        <p14:creationId xmlns:p14="http://schemas.microsoft.com/office/powerpoint/2010/main" val="4048610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Comments we have received from participants really spoke to the type of relationship restaurants have with DOH.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participants noted the professionalism of inspectors are poor. Restaurants share the same goal with DOH in wanting to improve the health and safety of restaurants, but want to achieve this goal in a consistent, fair and professional manner.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dynamic or relationship between the DOH and restaurants, is widely described as adversarial. A number of participants stated they knew who to contact but did not because they feared retribution and some individuals attempted to contact someone at DOH but did not receive a responses.</a:t>
            </a:r>
          </a:p>
          <a:p>
            <a:endParaRPr lang="en-US" baseline="0" dirty="0" smtClean="0"/>
          </a:p>
          <a:p>
            <a:r>
              <a:rPr lang="en-US" baseline="0" dirty="0" smtClean="0"/>
              <a:t>Regarding communicating with DOH, by and large people did not know who to contact at DOH regarding questions, feedback or to make a formal complaint.  </a:t>
            </a:r>
          </a:p>
          <a:p>
            <a:endParaRPr lang="en-US" baseline="0" dirty="0" smtClean="0"/>
          </a:p>
          <a:p>
            <a:r>
              <a:rPr lang="en-US" baseline="0" dirty="0" smtClean="0"/>
              <a:t>Participants were also asked if they operated food establishments in different jurisdictions and if so, how does their experience with the health and safety inspection process in New York compare to such processes elsewhere. 140 restaurants owners who stated owning an establishment in other cities describe their experience with other Health Departments as a cooperative and fair partnership. We received responses stating other Health Departments use a teaching model rather than a punitive one. </a:t>
            </a:r>
          </a:p>
          <a:p>
            <a:endParaRPr lang="en-US" dirty="0"/>
          </a:p>
        </p:txBody>
      </p:sp>
      <p:sp>
        <p:nvSpPr>
          <p:cNvPr id="4" name="Slide Number Placeholder 3"/>
          <p:cNvSpPr>
            <a:spLocks noGrp="1"/>
          </p:cNvSpPr>
          <p:nvPr>
            <p:ph type="sldNum" sz="quarter" idx="10"/>
          </p:nvPr>
        </p:nvSpPr>
        <p:spPr/>
        <p:txBody>
          <a:bodyPr/>
          <a:lstStyle/>
          <a:p>
            <a:fld id="{2ECDEC83-0286-4671-A816-C9231EB562C4}" type="slidenum">
              <a:rPr lang="en-US" smtClean="0"/>
              <a:pPr/>
              <a:t>9</a:t>
            </a:fld>
            <a:endParaRPr lang="en-US"/>
          </a:p>
        </p:txBody>
      </p:sp>
    </p:spTree>
    <p:extLst>
      <p:ext uri="{BB962C8B-B14F-4D97-AF65-F5344CB8AC3E}">
        <p14:creationId xmlns:p14="http://schemas.microsoft.com/office/powerpoint/2010/main" val="3855551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B3219FA-253B-4114-A950-5C34BCB7D684}" type="datetime1">
              <a:rPr lang="en-US" smtClean="0"/>
              <a:pPr/>
              <a:t>3/7/2012</a:t>
            </a:fld>
            <a:endParaRPr lang="en-US"/>
          </a:p>
        </p:txBody>
      </p:sp>
      <p:sp>
        <p:nvSpPr>
          <p:cNvPr id="8" name="Slide Number Placeholder 7"/>
          <p:cNvSpPr>
            <a:spLocks noGrp="1"/>
          </p:cNvSpPr>
          <p:nvPr>
            <p:ph type="sldNum" sz="quarter" idx="11"/>
          </p:nvPr>
        </p:nvSpPr>
        <p:spPr/>
        <p:txBody>
          <a:bodyPr/>
          <a:lstStyle/>
          <a:p>
            <a:fld id="{468B38E4-0EBE-49EA-A9D8-E85BA109AE56}"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B4500C-B198-47AF-830B-F1851BB2171A}" type="datetime1">
              <a:rPr lang="en-US" smtClean="0"/>
              <a:pPr/>
              <a:t>3/7/2012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B38E4-0EBE-49EA-A9D8-E85BA109AE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694A8D-D50F-431B-8963-8136E6496AAA}" type="datetime1">
              <a:rPr lang="en-US" smtClean="0"/>
              <a:pPr/>
              <a:t>3/7/2012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B38E4-0EBE-49EA-A9D8-E85BA109AE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5BAF1BF-F6AC-47A3-93D3-469EEB3B46C6}" type="datetime1">
              <a:rPr lang="en-US" smtClean="0"/>
              <a:pPr/>
              <a:t>3/7/2012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B38E4-0EBE-49EA-A9D8-E85BA109AE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42C5CB-4439-4FD4-8AD0-D8599BD3CA7C}" type="datetime1">
              <a:rPr lang="en-US" smtClean="0"/>
              <a:pPr/>
              <a:t>3/7/2012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B38E4-0EBE-49EA-A9D8-E85BA109AE56}"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0BBE9412-4932-4461-BECE-424A37F3A9D6}" type="datetime1">
              <a:rPr lang="en-US" smtClean="0"/>
              <a:pPr/>
              <a:t>3/7/2012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B38E4-0EBE-49EA-A9D8-E85BA109AE56}"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B0D916F-4D9F-401A-80E3-18064288804A}" type="datetime1">
              <a:rPr lang="en-US" smtClean="0"/>
              <a:pPr/>
              <a:t>3/7/2012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8B38E4-0EBE-49EA-A9D8-E85BA109AE56}"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6742AC-F0D8-4377-AC2A-A56B106A204F}" type="datetime1">
              <a:rPr lang="en-US" smtClean="0"/>
              <a:pPr/>
              <a:t>3/7/2012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8B38E4-0EBE-49EA-A9D8-E85BA109AE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50257-0960-46F9-BA69-76F43B6BB98A}" type="datetime1">
              <a:rPr lang="en-US" smtClean="0"/>
              <a:pPr/>
              <a:t>3/7/2012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8B38E4-0EBE-49EA-A9D8-E85BA109AE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67A65-E39B-4EDB-A5DF-0E20DCF6121B}" type="datetime1">
              <a:rPr lang="en-US" smtClean="0"/>
              <a:pPr/>
              <a:t>3/7/2012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B38E4-0EBE-49EA-A9D8-E85BA109AE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0C659-C708-42FD-901D-1C1863B15FF5}" type="datetime1">
              <a:rPr lang="en-US" smtClean="0"/>
              <a:pPr/>
              <a:t>3/7/2012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B38E4-0EBE-49EA-A9D8-E85BA109AE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364AA4A-4D65-4C7E-82BB-C050F84D2671}" type="datetime1">
              <a:rPr lang="en-US" smtClean="0"/>
              <a:pPr/>
              <a:t>3/7/2012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68B38E4-0EBE-49EA-A9D8-E85BA109AE56}"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19201"/>
            <a:ext cx="9296400" cy="2057399"/>
          </a:xfrm>
        </p:spPr>
        <p:txBody>
          <a:bodyPr/>
          <a:lstStyle/>
          <a:p>
            <a:r>
              <a:rPr lang="en-US" sz="6000" dirty="0" smtClean="0"/>
              <a:t>Restaurant Inspection Survey Results</a:t>
            </a:r>
            <a:endParaRPr lang="en-US" sz="6000" dirty="0"/>
          </a:p>
        </p:txBody>
      </p:sp>
      <p:sp>
        <p:nvSpPr>
          <p:cNvPr id="3" name="Subtitle 2"/>
          <p:cNvSpPr>
            <a:spLocks noGrp="1"/>
          </p:cNvSpPr>
          <p:nvPr>
            <p:ph type="subTitle" idx="1"/>
          </p:nvPr>
        </p:nvSpPr>
        <p:spPr>
          <a:xfrm>
            <a:off x="1384300" y="5334000"/>
            <a:ext cx="6400800" cy="1219200"/>
          </a:xfrm>
        </p:spPr>
        <p:txBody>
          <a:bodyPr/>
          <a:lstStyle/>
          <a:p>
            <a:r>
              <a:rPr lang="en-US" dirty="0" smtClean="0"/>
              <a:t/>
            </a:r>
            <a:br>
              <a:rPr lang="en-US" dirty="0" smtClean="0"/>
            </a:br>
            <a:r>
              <a:rPr lang="en-US" dirty="0" smtClean="0"/>
              <a:t/>
            </a:r>
            <a:br>
              <a:rPr lang="en-US" dirty="0" smtClean="0"/>
            </a:br>
            <a:r>
              <a:rPr lang="en-US" dirty="0" smtClean="0"/>
              <a:t>MARCH 7, 2012 </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6018" y="3276600"/>
            <a:ext cx="2006600" cy="1873250"/>
          </a:xfrm>
          <a:prstGeom prst="rect">
            <a:avLst/>
          </a:prstGeom>
          <a:noFill/>
          <a:ln>
            <a:noFill/>
          </a:ln>
        </p:spPr>
      </p:pic>
    </p:spTree>
    <p:extLst>
      <p:ext uri="{BB962C8B-B14F-4D97-AF65-F5344CB8AC3E}">
        <p14:creationId xmlns:p14="http://schemas.microsoft.com/office/powerpoint/2010/main" val="2467464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133600"/>
          </a:xfrm>
        </p:spPr>
        <p:txBody>
          <a:bodyPr/>
          <a:lstStyle/>
          <a:p>
            <a:r>
              <a:rPr lang="en-US" sz="4000" dirty="0" smtClean="0"/>
              <a:t/>
            </a:r>
            <a:br>
              <a:rPr lang="en-US" sz="4000" dirty="0" smtClean="0"/>
            </a:br>
            <a:r>
              <a:rPr lang="en-US" sz="4000" dirty="0" smtClean="0"/>
              <a:t/>
            </a:r>
            <a:br>
              <a:rPr lang="en-US" sz="4000" dirty="0" smtClean="0"/>
            </a:br>
            <a:r>
              <a:rPr lang="en-US" sz="4000" dirty="0" smtClean="0"/>
              <a:t>Viewpoints</a:t>
            </a:r>
            <a:br>
              <a:rPr lang="en-US" sz="4000" dirty="0" smtClean="0"/>
            </a:br>
            <a:r>
              <a:rPr lang="en-US" sz="4000" dirty="0" smtClean="0"/>
              <a:t>Sample Violations Believed to Have No Bearing on Health and Safety</a:t>
            </a:r>
            <a:endParaRPr lang="en-US" sz="4000" dirty="0"/>
          </a:p>
        </p:txBody>
      </p:sp>
      <p:sp>
        <p:nvSpPr>
          <p:cNvPr id="3" name="Content Placeholder 2"/>
          <p:cNvSpPr>
            <a:spLocks noGrp="1"/>
          </p:cNvSpPr>
          <p:nvPr>
            <p:ph idx="1"/>
          </p:nvPr>
        </p:nvSpPr>
        <p:spPr>
          <a:xfrm>
            <a:off x="0" y="3048000"/>
            <a:ext cx="9144000" cy="3581400"/>
          </a:xfrm>
        </p:spPr>
        <p:txBody>
          <a:bodyPr numCol="2">
            <a:normAutofit/>
          </a:bodyPr>
          <a:lstStyle/>
          <a:p>
            <a:r>
              <a:rPr lang="en-US" dirty="0"/>
              <a:t>Inadequate lighting</a:t>
            </a:r>
          </a:p>
          <a:p>
            <a:r>
              <a:rPr lang="en-US" dirty="0" smtClean="0"/>
              <a:t>Employees drinking beverages</a:t>
            </a:r>
            <a:r>
              <a:rPr lang="en-US" dirty="0"/>
              <a:t>	</a:t>
            </a:r>
            <a:endParaRPr lang="en-US" dirty="0" smtClean="0"/>
          </a:p>
          <a:p>
            <a:r>
              <a:rPr lang="en-US" dirty="0" smtClean="0"/>
              <a:t>Plates/utensils improperly stored</a:t>
            </a:r>
          </a:p>
          <a:p>
            <a:r>
              <a:rPr lang="en-US" dirty="0" smtClean="0"/>
              <a:t>Leaky faucets</a:t>
            </a:r>
            <a:endParaRPr lang="en-US" dirty="0"/>
          </a:p>
          <a:p>
            <a:endParaRPr lang="en-US" dirty="0" smtClean="0"/>
          </a:p>
          <a:p>
            <a:endParaRPr lang="en-US" dirty="0"/>
          </a:p>
          <a:p>
            <a:r>
              <a:rPr lang="en-US" dirty="0" smtClean="0"/>
              <a:t>Broken tiles</a:t>
            </a:r>
          </a:p>
          <a:p>
            <a:r>
              <a:rPr lang="en-US" dirty="0" smtClean="0"/>
              <a:t>Open doors</a:t>
            </a:r>
          </a:p>
          <a:p>
            <a:r>
              <a:rPr lang="en-US" dirty="0" smtClean="0"/>
              <a:t>Food </a:t>
            </a:r>
            <a:r>
              <a:rPr lang="en-US" dirty="0"/>
              <a:t>Protection Certificate holder not present at beginning of inspection</a:t>
            </a:r>
          </a:p>
          <a:p>
            <a:endParaRPr lang="en-US" dirty="0"/>
          </a:p>
          <a:p>
            <a:pPr marL="0" indent="0">
              <a:buNone/>
            </a:pPr>
            <a:endParaRPr lang="en-US" dirty="0" smtClean="0"/>
          </a:p>
        </p:txBody>
      </p:sp>
    </p:spTree>
    <p:extLst>
      <p:ext uri="{BB962C8B-B14F-4D97-AF65-F5344CB8AC3E}">
        <p14:creationId xmlns:p14="http://schemas.microsoft.com/office/powerpoint/2010/main" val="909701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4000" dirty="0" smtClean="0"/>
              <a:t>Viewpoints</a:t>
            </a:r>
            <a:r>
              <a:rPr lang="en-US" dirty="0" smtClean="0"/>
              <a:t/>
            </a:r>
            <a:br>
              <a:rPr lang="en-US" dirty="0" smtClean="0"/>
            </a:br>
            <a:r>
              <a:rPr lang="en-US" dirty="0" smtClean="0"/>
              <a:t>Reform Recommendations </a:t>
            </a:r>
            <a:endParaRPr lang="en-US" dirty="0"/>
          </a:p>
        </p:txBody>
      </p:sp>
      <p:sp>
        <p:nvSpPr>
          <p:cNvPr id="3" name="Content Placeholder 2"/>
          <p:cNvSpPr>
            <a:spLocks noGrp="1"/>
          </p:cNvSpPr>
          <p:nvPr>
            <p:ph idx="1"/>
          </p:nvPr>
        </p:nvSpPr>
        <p:spPr>
          <a:xfrm>
            <a:off x="228600" y="2057400"/>
            <a:ext cx="8686800" cy="4068763"/>
          </a:xfrm>
        </p:spPr>
        <p:txBody>
          <a:bodyPr>
            <a:normAutofit/>
          </a:bodyPr>
          <a:lstStyle/>
          <a:p>
            <a:r>
              <a:rPr lang="en-US" dirty="0" smtClean="0"/>
              <a:t>Improve the consistency of the inspections</a:t>
            </a:r>
          </a:p>
          <a:p>
            <a:pPr marL="0" indent="0">
              <a:buNone/>
            </a:pPr>
            <a:endParaRPr lang="en-US" dirty="0" smtClean="0"/>
          </a:p>
          <a:p>
            <a:r>
              <a:rPr lang="en-US" dirty="0"/>
              <a:t>Create a partnership between restaurants and DOHMH </a:t>
            </a:r>
          </a:p>
          <a:p>
            <a:pPr marL="0" indent="0">
              <a:buNone/>
            </a:pPr>
            <a:endParaRPr lang="en-US" dirty="0" smtClean="0"/>
          </a:p>
          <a:p>
            <a:r>
              <a:rPr lang="en-US" dirty="0" smtClean="0"/>
              <a:t>Provide restaurants with an opportunity to make corrections on the spot</a:t>
            </a:r>
          </a:p>
          <a:p>
            <a:pPr marL="0" indent="0">
              <a:buNone/>
            </a:pPr>
            <a:endParaRPr lang="en-US" dirty="0" smtClean="0"/>
          </a:p>
          <a:p>
            <a:r>
              <a:rPr lang="en-US" dirty="0" smtClean="0"/>
              <a:t>Reduce the amount of each fine</a:t>
            </a:r>
          </a:p>
          <a:p>
            <a:pPr marL="0" indent="0">
              <a:buNone/>
            </a:pPr>
            <a:endParaRPr lang="en-US" dirty="0"/>
          </a:p>
        </p:txBody>
      </p:sp>
    </p:spTree>
    <p:extLst>
      <p:ext uri="{BB962C8B-B14F-4D97-AF65-F5344CB8AC3E}">
        <p14:creationId xmlns:p14="http://schemas.microsoft.com/office/powerpoint/2010/main" val="404395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Letter Grade System</a:t>
            </a:r>
            <a:endParaRPr lang="en-US" dirty="0"/>
          </a:p>
        </p:txBody>
      </p:sp>
      <p:sp>
        <p:nvSpPr>
          <p:cNvPr id="3" name="Content Placeholder 2"/>
          <p:cNvSpPr>
            <a:spLocks noGrp="1"/>
          </p:cNvSpPr>
          <p:nvPr>
            <p:ph idx="1"/>
          </p:nvPr>
        </p:nvSpPr>
        <p:spPr>
          <a:xfrm>
            <a:off x="76200" y="1066800"/>
            <a:ext cx="8839200" cy="4724400"/>
          </a:xfrm>
        </p:spPr>
        <p:txBody>
          <a:bodyPr>
            <a:normAutofit/>
          </a:bodyPr>
          <a:lstStyle/>
          <a:p>
            <a:pPr marL="0" indent="0">
              <a:buNone/>
            </a:pPr>
            <a:endParaRPr lang="en-US" dirty="0" smtClean="0"/>
          </a:p>
          <a:p>
            <a:pPr marL="0" indent="0">
              <a:buNone/>
            </a:pPr>
            <a:r>
              <a:rPr lang="en-US" dirty="0" smtClean="0"/>
              <a:t>In July </a:t>
            </a:r>
            <a:r>
              <a:rPr lang="en-US" dirty="0"/>
              <a:t>2010, </a:t>
            </a:r>
            <a:r>
              <a:rPr lang="en-US" dirty="0" smtClean="0"/>
              <a:t>New </a:t>
            </a:r>
            <a:r>
              <a:rPr lang="en-US" dirty="0"/>
              <a:t>York City </a:t>
            </a:r>
            <a:r>
              <a:rPr lang="en-US" dirty="0" smtClean="0"/>
              <a:t>instituted the letter grading system, requiring food service establishments to post letter grades corresponding to their sanitary inspection scores. </a:t>
            </a:r>
            <a:endParaRPr lang="en-US" dirty="0"/>
          </a:p>
          <a:p>
            <a:pPr marL="0" indent="0">
              <a:buNone/>
            </a:pPr>
            <a:endParaRPr lang="en-US" sz="2800" dirty="0" smtClean="0"/>
          </a:p>
          <a:p>
            <a:pPr marL="0" indent="0">
              <a:buNone/>
            </a:pP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08335570"/>
              </p:ext>
            </p:extLst>
          </p:nvPr>
        </p:nvGraphicFramePr>
        <p:xfrm>
          <a:off x="1066800" y="3886199"/>
          <a:ext cx="6477000" cy="1668982"/>
        </p:xfrm>
        <a:graphic>
          <a:graphicData uri="http://schemas.openxmlformats.org/drawingml/2006/table">
            <a:tbl>
              <a:tblPr firstRow="1" bandRow="1">
                <a:tableStyleId>{5C22544A-7EE6-4342-B048-85BDC9FD1C3A}</a:tableStyleId>
              </a:tblPr>
              <a:tblGrid>
                <a:gridCol w="3238500"/>
                <a:gridCol w="3238500"/>
              </a:tblGrid>
              <a:tr h="381001">
                <a:tc>
                  <a:txBody>
                    <a:bodyPr/>
                    <a:lstStyle/>
                    <a:p>
                      <a:r>
                        <a:rPr lang="en-US" dirty="0" smtClean="0"/>
                        <a:t>Letter Grade</a:t>
                      </a:r>
                      <a:endParaRPr lang="en-US" dirty="0"/>
                    </a:p>
                  </a:txBody>
                  <a:tcPr/>
                </a:tc>
                <a:tc>
                  <a:txBody>
                    <a:bodyPr/>
                    <a:lstStyle/>
                    <a:p>
                      <a:r>
                        <a:rPr lang="en-US" dirty="0" smtClean="0"/>
                        <a:t>Points</a:t>
                      </a:r>
                      <a:endParaRPr lang="en-US" dirty="0"/>
                    </a:p>
                  </a:txBody>
                  <a:tcPr/>
                </a:tc>
              </a:tr>
              <a:tr h="429327">
                <a:tc>
                  <a:txBody>
                    <a:bodyPr/>
                    <a:lstStyle/>
                    <a:p>
                      <a:r>
                        <a:rPr lang="en-US" dirty="0" smtClean="0"/>
                        <a:t>A</a:t>
                      </a:r>
                      <a:endParaRPr lang="en-US" dirty="0"/>
                    </a:p>
                  </a:txBody>
                  <a:tcPr/>
                </a:tc>
                <a:tc>
                  <a:txBody>
                    <a:bodyPr/>
                    <a:lstStyle/>
                    <a:p>
                      <a:r>
                        <a:rPr lang="en-US" dirty="0" smtClean="0"/>
                        <a:t>0-13 </a:t>
                      </a:r>
                      <a:endParaRPr lang="en-US" dirty="0"/>
                    </a:p>
                  </a:txBody>
                  <a:tcPr/>
                </a:tc>
              </a:tr>
              <a:tr h="429327">
                <a:tc>
                  <a:txBody>
                    <a:bodyPr/>
                    <a:lstStyle/>
                    <a:p>
                      <a:r>
                        <a:rPr lang="en-US" dirty="0" smtClean="0"/>
                        <a:t>B</a:t>
                      </a:r>
                      <a:endParaRPr lang="en-US" dirty="0"/>
                    </a:p>
                  </a:txBody>
                  <a:tcPr/>
                </a:tc>
                <a:tc>
                  <a:txBody>
                    <a:bodyPr/>
                    <a:lstStyle/>
                    <a:p>
                      <a:r>
                        <a:rPr lang="en-US" dirty="0" smtClean="0"/>
                        <a:t>14-27</a:t>
                      </a:r>
                      <a:endParaRPr lang="en-US" dirty="0"/>
                    </a:p>
                  </a:txBody>
                  <a:tcPr/>
                </a:tc>
              </a:tr>
              <a:tr h="429327">
                <a:tc>
                  <a:txBody>
                    <a:bodyPr/>
                    <a:lstStyle/>
                    <a:p>
                      <a:r>
                        <a:rPr lang="en-US" dirty="0" smtClean="0"/>
                        <a:t>C</a:t>
                      </a:r>
                      <a:endParaRPr lang="en-US" dirty="0"/>
                    </a:p>
                  </a:txBody>
                  <a:tcPr/>
                </a:tc>
                <a:tc>
                  <a:txBody>
                    <a:bodyPr/>
                    <a:lstStyle/>
                    <a:p>
                      <a:r>
                        <a:rPr lang="en-US" dirty="0" smtClean="0"/>
                        <a:t>28+</a:t>
                      </a:r>
                      <a:endParaRPr lang="en-US" dirty="0"/>
                    </a:p>
                  </a:txBody>
                  <a:tcPr/>
                </a:tc>
              </a:tr>
            </a:tbl>
          </a:graphicData>
        </a:graphic>
      </p:graphicFrame>
    </p:spTree>
    <p:extLst>
      <p:ext uri="{BB962C8B-B14F-4D97-AF65-F5344CB8AC3E}">
        <p14:creationId xmlns:p14="http://schemas.microsoft.com/office/powerpoint/2010/main" val="2110453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4400" dirty="0" smtClean="0"/>
              <a:t>Frequency of Inspection</a:t>
            </a:r>
            <a:endParaRPr lang="en-US" sz="4400" dirty="0"/>
          </a:p>
        </p:txBody>
      </p:sp>
      <p:graphicFrame>
        <p:nvGraphicFramePr>
          <p:cNvPr id="24" name="Diagram 23"/>
          <p:cNvGraphicFramePr/>
          <p:nvPr>
            <p:extLst>
              <p:ext uri="{D42A27DB-BD31-4B8C-83A1-F6EECF244321}">
                <p14:modId xmlns:p14="http://schemas.microsoft.com/office/powerpoint/2010/main" val="416043457"/>
              </p:ext>
            </p:extLst>
          </p:nvPr>
        </p:nvGraphicFramePr>
        <p:xfrm>
          <a:off x="0" y="1447800"/>
          <a:ext cx="9144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307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Restaurant Inspection Survey Results</a:t>
            </a:r>
            <a:endParaRPr lang="en-US" dirty="0"/>
          </a:p>
        </p:txBody>
      </p:sp>
      <p:sp>
        <p:nvSpPr>
          <p:cNvPr id="3" name="Content Placeholder 2"/>
          <p:cNvSpPr>
            <a:spLocks noGrp="1"/>
          </p:cNvSpPr>
          <p:nvPr>
            <p:ph idx="1"/>
          </p:nvPr>
        </p:nvSpPr>
        <p:spPr>
          <a:xfrm>
            <a:off x="76200" y="1981200"/>
            <a:ext cx="8915400" cy="4267200"/>
          </a:xfrm>
        </p:spPr>
        <p:txBody>
          <a:bodyPr/>
          <a:lstStyle/>
          <a:p>
            <a:r>
              <a:rPr lang="en-US" dirty="0" smtClean="0"/>
              <a:t>January 10, 2012, the New York City Council released its </a:t>
            </a:r>
            <a:r>
              <a:rPr lang="en-US" dirty="0"/>
              <a:t>R</a:t>
            </a:r>
            <a:r>
              <a:rPr lang="en-US" dirty="0" smtClean="0"/>
              <a:t>estaurant </a:t>
            </a:r>
            <a:r>
              <a:rPr lang="en-US" dirty="0"/>
              <a:t>I</a:t>
            </a:r>
            <a:r>
              <a:rPr lang="en-US" dirty="0" smtClean="0"/>
              <a:t>nspection Survey</a:t>
            </a:r>
          </a:p>
          <a:p>
            <a:pPr lvl="1"/>
            <a:r>
              <a:rPr lang="en-US" dirty="0" smtClean="0"/>
              <a:t>Administered online and in hardcopy</a:t>
            </a:r>
          </a:p>
          <a:p>
            <a:pPr lvl="1"/>
            <a:r>
              <a:rPr lang="en-US" dirty="0" smtClean="0"/>
              <a:t>Offered in 7 languages </a:t>
            </a:r>
          </a:p>
          <a:p>
            <a:pPr lvl="1">
              <a:buNone/>
            </a:pPr>
            <a:endParaRPr lang="en-US" dirty="0" smtClean="0"/>
          </a:p>
          <a:p>
            <a:r>
              <a:rPr lang="en-US" dirty="0" smtClean="0"/>
              <a:t>1,297 survey participants</a:t>
            </a:r>
          </a:p>
          <a:p>
            <a:pPr lvl="1"/>
            <a:r>
              <a:rPr lang="en-US" dirty="0" smtClean="0"/>
              <a:t>Participants completed the survey in English, Spanish, Italian, Chinese &amp; Korean</a:t>
            </a:r>
          </a:p>
          <a:p>
            <a:pPr lvl="1"/>
            <a:r>
              <a:rPr lang="en-US" dirty="0" smtClean="0"/>
              <a:t>Survey participants representing all 5 boroughs </a:t>
            </a:r>
          </a:p>
          <a:p>
            <a:pPr lvl="2"/>
            <a:r>
              <a:rPr lang="en-US" dirty="0" smtClean="0"/>
              <a:t>Manhattan 650</a:t>
            </a:r>
          </a:p>
          <a:p>
            <a:pPr lvl="2"/>
            <a:r>
              <a:rPr lang="en-US" dirty="0" smtClean="0"/>
              <a:t>Brooklyn 264</a:t>
            </a:r>
          </a:p>
          <a:p>
            <a:pPr lvl="2"/>
            <a:r>
              <a:rPr lang="en-US" dirty="0" smtClean="0"/>
              <a:t>Queens 166</a:t>
            </a:r>
          </a:p>
          <a:p>
            <a:pPr lvl="2"/>
            <a:r>
              <a:rPr lang="en-US" dirty="0" smtClean="0"/>
              <a:t>Staten Island 63</a:t>
            </a:r>
          </a:p>
          <a:p>
            <a:pPr lvl="2"/>
            <a:r>
              <a:rPr lang="en-US" dirty="0" smtClean="0"/>
              <a:t>Bronx 32</a:t>
            </a:r>
          </a:p>
          <a:p>
            <a:pPr lvl="1"/>
            <a:endParaRPr lang="en-US" dirty="0"/>
          </a:p>
        </p:txBody>
      </p:sp>
    </p:spTree>
    <p:extLst>
      <p:ext uri="{BB962C8B-B14F-4D97-AF65-F5344CB8AC3E}">
        <p14:creationId xmlns:p14="http://schemas.microsoft.com/office/powerpoint/2010/main" val="2448345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914400"/>
          </a:xfrm>
        </p:spPr>
        <p:txBody>
          <a:bodyPr/>
          <a:lstStyle/>
          <a:p>
            <a:pPr>
              <a:lnSpc>
                <a:spcPct val="100000"/>
              </a:lnSpc>
            </a:pPr>
            <a:r>
              <a:rPr lang="en-US" dirty="0" smtClean="0"/>
              <a:t>Restaurant Demographics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934155468"/>
              </p:ext>
            </p:extLst>
          </p:nvPr>
        </p:nvGraphicFramePr>
        <p:xfrm>
          <a:off x="5029200" y="990600"/>
          <a:ext cx="4038600"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1135229313"/>
              </p:ext>
            </p:extLst>
          </p:nvPr>
        </p:nvGraphicFramePr>
        <p:xfrm>
          <a:off x="76200" y="990600"/>
          <a:ext cx="3890719" cy="30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9" name="Chart 58"/>
          <p:cNvGraphicFramePr>
            <a:graphicFrameLocks/>
          </p:cNvGraphicFramePr>
          <p:nvPr>
            <p:extLst>
              <p:ext uri="{D42A27DB-BD31-4B8C-83A1-F6EECF244321}">
                <p14:modId xmlns:p14="http://schemas.microsoft.com/office/powerpoint/2010/main" val="2352494512"/>
              </p:ext>
            </p:extLst>
          </p:nvPr>
        </p:nvGraphicFramePr>
        <p:xfrm>
          <a:off x="1600200" y="4114800"/>
          <a:ext cx="5562600" cy="2667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6602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Current Letter Grade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4880293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3328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lstStyle/>
          <a:p>
            <a:r>
              <a:rPr lang="en-US" sz="4000" dirty="0" smtClean="0"/>
              <a:t>Viewpoints</a:t>
            </a:r>
            <a:r>
              <a:rPr lang="en-US" dirty="0" smtClean="0"/>
              <a:t> </a:t>
            </a:r>
            <a:br>
              <a:rPr lang="en-US" dirty="0" smtClean="0"/>
            </a:br>
            <a:r>
              <a:rPr lang="en-US" sz="4800" dirty="0" smtClean="0"/>
              <a:t>Rating the Letter Grade System </a:t>
            </a:r>
            <a:endParaRPr lang="en-US" sz="4800"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51422753"/>
              </p:ext>
            </p:extLst>
          </p:nvPr>
        </p:nvGraphicFramePr>
        <p:xfrm>
          <a:off x="152400" y="1447800"/>
          <a:ext cx="4240763" cy="4373563"/>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C:\Users\SManigault\AppData\Local\Microsoft\Windows\Temporary Internet Files\Low\Content.IE5\UY800FVS\ChartExpor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667000"/>
            <a:ext cx="4468238" cy="4038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98571" y="2297668"/>
            <a:ext cx="3352800" cy="369332"/>
          </a:xfrm>
          <a:prstGeom prst="rect">
            <a:avLst/>
          </a:prstGeom>
          <a:noFill/>
        </p:spPr>
        <p:txBody>
          <a:bodyPr wrap="square" rtlCol="0">
            <a:spAutoFit/>
          </a:bodyPr>
          <a:lstStyle/>
          <a:p>
            <a:pPr algn="ctr"/>
            <a:r>
              <a:rPr lang="en-US" dirty="0" smtClean="0"/>
              <a:t>Viewpoints of “A” Restaurants</a:t>
            </a:r>
            <a:endParaRPr lang="en-US" dirty="0"/>
          </a:p>
        </p:txBody>
      </p:sp>
    </p:spTree>
    <p:extLst>
      <p:ext uri="{BB962C8B-B14F-4D97-AF65-F5344CB8AC3E}">
        <p14:creationId xmlns:p14="http://schemas.microsoft.com/office/powerpoint/2010/main" val="4274684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4000" dirty="0" smtClean="0"/>
              <a:t>Viewpoints</a:t>
            </a:r>
            <a:r>
              <a:rPr lang="en-US" dirty="0" smtClean="0"/>
              <a:t> </a:t>
            </a:r>
            <a:br>
              <a:rPr lang="en-US" dirty="0" smtClean="0"/>
            </a:br>
            <a:r>
              <a:rPr lang="en-US" dirty="0" smtClean="0"/>
              <a:t>Increased Costs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88625924"/>
              </p:ext>
            </p:extLst>
          </p:nvPr>
        </p:nvGraphicFramePr>
        <p:xfrm>
          <a:off x="152400" y="1600201"/>
          <a:ext cx="4419600" cy="4191000"/>
        </p:xfrm>
        <a:graphic>
          <a:graphicData uri="http://schemas.openxmlformats.org/drawingml/2006/chart">
            <c:chart xmlns:c="http://schemas.openxmlformats.org/drawingml/2006/chart" xmlns:r="http://schemas.openxmlformats.org/officeDocument/2006/relationships" r:id="rId3"/>
          </a:graphicData>
        </a:graphic>
      </p:graphicFrame>
      <p:pic>
        <p:nvPicPr>
          <p:cNvPr id="3074" name="Picture 2" descr="C:\Users\SManigault\AppData\Local\Microsoft\Windows\Temporary Internet Files\Low\Content.IE5\HHLJTFAX\ChartExpor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237" y="2895600"/>
            <a:ext cx="4439607" cy="38492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98571" y="2297668"/>
            <a:ext cx="3352800" cy="369332"/>
          </a:xfrm>
          <a:prstGeom prst="rect">
            <a:avLst/>
          </a:prstGeom>
          <a:noFill/>
        </p:spPr>
        <p:txBody>
          <a:bodyPr wrap="square" rtlCol="0">
            <a:spAutoFit/>
          </a:bodyPr>
          <a:lstStyle/>
          <a:p>
            <a:pPr algn="ctr"/>
            <a:r>
              <a:rPr lang="en-US" dirty="0" smtClean="0"/>
              <a:t>Viewpoints of “A” Restaurants</a:t>
            </a:r>
            <a:endParaRPr lang="en-US" dirty="0"/>
          </a:p>
        </p:txBody>
      </p:sp>
    </p:spTree>
    <p:extLst>
      <p:ext uri="{BB962C8B-B14F-4D97-AF65-F5344CB8AC3E}">
        <p14:creationId xmlns:p14="http://schemas.microsoft.com/office/powerpoint/2010/main" val="2659578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600200"/>
          </a:xfrm>
        </p:spPr>
        <p:txBody>
          <a:bodyPr/>
          <a:lstStyle/>
          <a:p>
            <a:r>
              <a:rPr lang="en-US" sz="4000" dirty="0" smtClean="0"/>
              <a:t>Viewpoints</a:t>
            </a:r>
            <a:r>
              <a:rPr lang="en-US" dirty="0" smtClean="0"/>
              <a:t/>
            </a:r>
            <a:br>
              <a:rPr lang="en-US" dirty="0" smtClean="0"/>
            </a:br>
            <a:r>
              <a:rPr lang="en-US" dirty="0" smtClean="0"/>
              <a:t>Interactions with DOHMH</a:t>
            </a:r>
            <a:endParaRPr lang="en-US" dirty="0"/>
          </a:p>
        </p:txBody>
      </p:sp>
      <p:sp>
        <p:nvSpPr>
          <p:cNvPr id="3" name="Content Placeholder 2"/>
          <p:cNvSpPr>
            <a:spLocks noGrp="1"/>
          </p:cNvSpPr>
          <p:nvPr>
            <p:ph idx="1"/>
          </p:nvPr>
        </p:nvSpPr>
        <p:spPr>
          <a:xfrm>
            <a:off x="76200" y="1752600"/>
            <a:ext cx="8991600" cy="4953000"/>
          </a:xfrm>
        </p:spPr>
        <p:txBody>
          <a:bodyPr>
            <a:normAutofit fontScale="92500" lnSpcReduction="10000"/>
          </a:bodyPr>
          <a:lstStyle/>
          <a:p>
            <a:r>
              <a:rPr lang="en-US" dirty="0"/>
              <a:t>Professionalism of Inspectors</a:t>
            </a:r>
          </a:p>
          <a:p>
            <a:pPr lvl="1"/>
            <a:r>
              <a:rPr lang="en-US" i="1" dirty="0"/>
              <a:t>“Have the inspector treat the business owner fairly and with respect</a:t>
            </a:r>
            <a:r>
              <a:rPr lang="en-US" i="1" dirty="0" smtClean="0"/>
              <a:t>.”</a:t>
            </a:r>
          </a:p>
          <a:p>
            <a:pPr marL="457200" lvl="1" indent="0">
              <a:buNone/>
            </a:pPr>
            <a:endParaRPr lang="en-US" i="1" dirty="0"/>
          </a:p>
          <a:p>
            <a:r>
              <a:rPr lang="en-US" dirty="0"/>
              <a:t>Relationship with DOHMH</a:t>
            </a:r>
          </a:p>
          <a:p>
            <a:pPr lvl="1"/>
            <a:r>
              <a:rPr lang="en-US" i="1" dirty="0"/>
              <a:t>“I feel scared [to contact DOHMH], they have the power and can make your life a misery.  So why bother.”</a:t>
            </a:r>
          </a:p>
          <a:p>
            <a:endParaRPr lang="en-US" dirty="0" smtClean="0"/>
          </a:p>
          <a:p>
            <a:r>
              <a:rPr lang="en-US" dirty="0" smtClean="0"/>
              <a:t>Communication with DOHMH</a:t>
            </a:r>
          </a:p>
          <a:p>
            <a:pPr lvl="1"/>
            <a:r>
              <a:rPr lang="en-US" i="1" dirty="0"/>
              <a:t>“I didn't know that I can contact DOHMH.”</a:t>
            </a:r>
          </a:p>
          <a:p>
            <a:pPr lvl="1"/>
            <a:r>
              <a:rPr lang="en-US" i="1" dirty="0" smtClean="0"/>
              <a:t>“</a:t>
            </a:r>
            <a:r>
              <a:rPr lang="en-US" i="1" dirty="0"/>
              <a:t>Generally, we have to leave several messages before someone gets back to you sometimes weeks later.  Or you have to go waste literally a half work day waiting to see someone at the office</a:t>
            </a:r>
            <a:r>
              <a:rPr lang="en-US" i="1" dirty="0" smtClean="0"/>
              <a:t>.”  </a:t>
            </a:r>
          </a:p>
          <a:p>
            <a:pPr marL="457200" lvl="1" indent="0">
              <a:buNone/>
            </a:pPr>
            <a:endParaRPr lang="en-US" i="1" dirty="0"/>
          </a:p>
          <a:p>
            <a:r>
              <a:rPr lang="en-US" dirty="0" smtClean="0"/>
              <a:t>Experience with DOHMH versus Health Regulators in Other Cities</a:t>
            </a:r>
          </a:p>
          <a:p>
            <a:pPr lvl="1"/>
            <a:r>
              <a:rPr lang="en-US" i="1" dirty="0" smtClean="0"/>
              <a:t>“Yes, </a:t>
            </a:r>
            <a:r>
              <a:rPr lang="en-US" i="1" dirty="0"/>
              <a:t>in Las </a:t>
            </a:r>
            <a:r>
              <a:rPr lang="en-US" i="1" dirty="0" smtClean="0"/>
              <a:t>Vegas, </a:t>
            </a:r>
            <a:r>
              <a:rPr lang="en-US" i="1" dirty="0"/>
              <a:t>the Health Department is tough but act as your partner to ensure food </a:t>
            </a:r>
            <a:r>
              <a:rPr lang="en-US" i="1" dirty="0" smtClean="0"/>
              <a:t>safety. In New York </a:t>
            </a:r>
            <a:r>
              <a:rPr lang="en-US" i="1" dirty="0"/>
              <a:t>they act </a:t>
            </a:r>
            <a:r>
              <a:rPr lang="en-US" i="1" dirty="0" smtClean="0"/>
              <a:t>like we’re </a:t>
            </a:r>
            <a:r>
              <a:rPr lang="en-US" i="1" dirty="0"/>
              <a:t>the </a:t>
            </a:r>
            <a:r>
              <a:rPr lang="en-US" i="1" dirty="0" smtClean="0"/>
              <a:t>enemy.”</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4005</TotalTime>
  <Words>1869</Words>
  <Application>Microsoft Office PowerPoint</Application>
  <PresentationFormat>On-screen Show (4:3)</PresentationFormat>
  <Paragraphs>165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Executive</vt:lpstr>
      <vt:lpstr>Restaurant Inspection Survey Results</vt:lpstr>
      <vt:lpstr>Letter Grade System</vt:lpstr>
      <vt:lpstr>Frequency of Inspection</vt:lpstr>
      <vt:lpstr>Restaurant Inspection Survey Results</vt:lpstr>
      <vt:lpstr>Restaurant Demographics</vt:lpstr>
      <vt:lpstr>Current Letter Grade</vt:lpstr>
      <vt:lpstr>Viewpoints  Rating the Letter Grade System </vt:lpstr>
      <vt:lpstr>Viewpoints  Increased Costs</vt:lpstr>
      <vt:lpstr>Viewpoints Interactions with DOHMH</vt:lpstr>
      <vt:lpstr>  Viewpoints Sample Violations Believed to Have No Bearing on Health and Safety</vt:lpstr>
      <vt:lpstr>Viewpoints Reform Recommendations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CITY COUNCIL SURVEY RESULTS &amp; ANALYSIS</dc:title>
  <dc:creator>Montalvo, Jennifer</dc:creator>
  <cp:lastModifiedBy>Cholia, Ami</cp:lastModifiedBy>
  <cp:revision>165</cp:revision>
  <cp:lastPrinted>2012-03-07T02:11:17Z</cp:lastPrinted>
  <dcterms:created xsi:type="dcterms:W3CDTF">2012-02-24T15:04:55Z</dcterms:created>
  <dcterms:modified xsi:type="dcterms:W3CDTF">2012-03-07T16:37:33Z</dcterms:modified>
</cp:coreProperties>
</file>